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329" r:id="rId14"/>
    <p:sldId id="270" r:id="rId15"/>
    <p:sldId id="271" r:id="rId16"/>
    <p:sldId id="272" r:id="rId17"/>
    <p:sldId id="273" r:id="rId18"/>
    <p:sldId id="298" r:id="rId19"/>
    <p:sldId id="299" r:id="rId20"/>
    <p:sldId id="314" r:id="rId21"/>
    <p:sldId id="300" r:id="rId22"/>
    <p:sldId id="315" r:id="rId23"/>
    <p:sldId id="316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24" r:id="rId33"/>
    <p:sldId id="309" r:id="rId34"/>
    <p:sldId id="312" r:id="rId35"/>
    <p:sldId id="313" r:id="rId36"/>
    <p:sldId id="319" r:id="rId37"/>
    <p:sldId id="274" r:id="rId38"/>
    <p:sldId id="317" r:id="rId39"/>
    <p:sldId id="318" r:id="rId40"/>
    <p:sldId id="320" r:id="rId41"/>
    <p:sldId id="321" r:id="rId42"/>
    <p:sldId id="322" r:id="rId43"/>
    <p:sldId id="323" r:id="rId44"/>
    <p:sldId id="325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8E8F1-E45C-4D8E-AF5B-DCF104E10CFA}" type="datetimeFigureOut">
              <a:rPr lang="en-GB" smtClean="0"/>
              <a:t>29/02/2016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17BB2-E4B8-413C-9DC9-9AB0D367B0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4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DFA7FB-6662-487A-9FB8-4275A0481FE3}" type="slidenum">
              <a:rPr lang="en-GB" smtClean="0">
                <a:ea typeface="ＭＳ Ｐゴシック"/>
                <a:cs typeface="ＭＳ Ｐゴシック"/>
              </a:rPr>
              <a:pPr/>
              <a:t>3</a:t>
            </a:fld>
            <a:endParaRPr lang="en-GB" smtClean="0">
              <a:ea typeface="ＭＳ Ｐゴシック"/>
              <a:cs typeface="ＭＳ Ｐゴシック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899524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B60615-CDE7-4F4C-8FF6-A23019DEE759}" type="slidenum">
              <a:rPr lang="en-GB" smtClean="0">
                <a:ea typeface="ＭＳ Ｐゴシック"/>
                <a:cs typeface="ＭＳ Ｐゴシック"/>
              </a:rPr>
              <a:pPr/>
              <a:t>4</a:t>
            </a:fld>
            <a:endParaRPr lang="en-GB" smtClean="0">
              <a:ea typeface="ＭＳ Ｐゴシック"/>
              <a:cs typeface="ＭＳ Ｐゴシック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21548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268687-33C3-4F57-83D4-C62F17817543}" type="slidenum">
              <a:rPr lang="en-GB" smtClean="0">
                <a:ea typeface="ＭＳ Ｐゴシック"/>
                <a:cs typeface="ＭＳ Ｐゴシック"/>
              </a:rPr>
              <a:pPr/>
              <a:t>5</a:t>
            </a:fld>
            <a:endParaRPr lang="en-GB" smtClean="0">
              <a:ea typeface="ＭＳ Ｐゴシック"/>
              <a:cs typeface="ＭＳ Ｐゴシック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953171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2135E7-FB06-428B-A448-FE65FA4E7494}" type="slidenum">
              <a:rPr lang="en-GB" smtClean="0">
                <a:ea typeface="ＭＳ Ｐゴシック"/>
                <a:cs typeface="ＭＳ Ｐゴシック"/>
              </a:rPr>
              <a:pPr/>
              <a:t>6</a:t>
            </a:fld>
            <a:endParaRPr lang="en-GB" smtClean="0">
              <a:ea typeface="ＭＳ Ｐゴシック"/>
              <a:cs typeface="ＭＳ Ｐゴシック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714809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17BB2-E4B8-413C-9DC9-9AB0D367B06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90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7577-CDDD-4E1F-AA0C-B1CD1C6893D6}" type="datetime1">
              <a:rPr lang="en-GB" smtClean="0"/>
              <a:t>29/02/2016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511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C00A-C459-4B91-88B5-34305A1E3AF4}" type="datetime1">
              <a:rPr lang="en-GB" smtClean="0"/>
              <a:t>29/02/2016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028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4945-8966-4DE2-9885-BB395AD7C135}" type="datetime1">
              <a:rPr lang="en-GB" smtClean="0"/>
              <a:t>29/02/2016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854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304A-35A4-41FF-8E17-2AE0CBBFE32B}" type="datetime1">
              <a:rPr lang="en-GB" smtClean="0"/>
              <a:t>29/02/2016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549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F9ECF-3373-4755-A0DE-B41F1C112B37}" type="datetime1">
              <a:rPr lang="en-GB" smtClean="0"/>
              <a:t>29/02/2016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21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886" y="1110343"/>
            <a:ext cx="4122964" cy="50666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10343"/>
            <a:ext cx="4114800" cy="50666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CBAF2-CA98-4BCB-9D3D-D661FB741D2E}" type="datetime1">
              <a:rPr lang="en-GB" smtClean="0"/>
              <a:t>29/02/2016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219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643F-1DDF-4B38-A9EC-4ADD992E126B}" type="datetime1">
              <a:rPr lang="en-GB" smtClean="0"/>
              <a:t>29/02/2016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885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2B06-31C9-43A0-B536-A9B0C709F0AE}" type="datetime1">
              <a:rPr lang="en-GB" smtClean="0"/>
              <a:t>29/02/2016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949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607E0-7378-427D-9E10-6BF3BDC7707C}" type="datetime1">
              <a:rPr lang="en-GB" smtClean="0"/>
              <a:t>29/02/2016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07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A48A-3C84-45CD-949D-88E591482BAA}" type="datetime1">
              <a:rPr lang="en-GB" smtClean="0"/>
              <a:t>29/02/2016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980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4D249-1044-4795-BAD9-8FEE58301C8D}" type="datetime1">
              <a:rPr lang="en-GB" smtClean="0"/>
              <a:t>29/02/2016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901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1886" y="0"/>
            <a:ext cx="8352064" cy="847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1886" y="942856"/>
            <a:ext cx="8352064" cy="523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08488" y="6381293"/>
            <a:ext cx="14777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84B43-1CF4-4620-B711-916791E28CC3}" type="datetime1">
              <a:rPr lang="en-GB" smtClean="0"/>
              <a:t>29/02/2016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90359" y="6381294"/>
            <a:ext cx="3237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1628" y="6381295"/>
            <a:ext cx="996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C81C9-1C08-4FB2-863F-EFE47537BE37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6249641"/>
            <a:ext cx="9144000" cy="36000"/>
          </a:xfrm>
          <a:prstGeom prst="line">
            <a:avLst/>
          </a:prstGeom>
          <a:ln w="63500">
            <a:solidFill>
              <a:srgbClr val="00346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venturefestem.com/wp-content/uploads/2015/01/University-of-Derby-Skeleton-NO-BACKGROUND-pn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8722"/>
            <a:ext cx="2691080" cy="10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007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.j.wiggins@derby.ac.u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9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24.pn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3.wmf"/><Relationship Id="rId5" Type="http://schemas.openxmlformats.org/officeDocument/2006/relationships/image" Target="../media/image26.pn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25.wmf"/><Relationship Id="rId9" Type="http://schemas.openxmlformats.org/officeDocument/2006/relationships/image" Target="../media/image2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mathworld.wolfram.com/SphericalHarmonic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mathworld.wolfram.com/Moore-PenroseMatrixInverse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.sri.com/ajh/ambisonics/shelf-gains-example.html" TargetMode="External"/><Relationship Id="rId2" Type="http://schemas.openxmlformats.org/officeDocument/2006/relationships/hyperlink" Target="http://www.aes.org/e-lib/browse.cfm?elib=838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file:///E:\Bruces%20Docs\Conference%20Stuff\AES25UK\Detent.windows\ITU_Decoder_Vis_Detent.exe" TargetMode="External"/><Relationship Id="rId13" Type="http://schemas.openxmlformats.org/officeDocument/2006/relationships/hyperlink" Target="file:///\\localhost\localhost\Users\student\Documents\DAFx\Presentation\Irregular.macosx\ITU_Decoder_Vis.app" TargetMode="External"/><Relationship Id="rId3" Type="http://schemas.openxmlformats.org/officeDocument/2006/relationships/hyperlink" Target="http://www.brucewiggins.co.uk/AmbiVis/Spherical" TargetMode="External"/><Relationship Id="rId7" Type="http://schemas.openxmlformats.org/officeDocument/2006/relationships/hyperlink" Target="file:///E:\Bruces%20Docs\Conference%20Stuff\AES25UK\Spherical.windows\PlotSphHarm_0_5.exe" TargetMode="External"/><Relationship Id="rId12" Type="http://schemas.openxmlformats.org/officeDocument/2006/relationships/hyperlink" Target="file:///\\localhost\localhost\Users\student\Documents\DAFx\Presentation\Detent.macosx\ITU_Decoder_Vis_Detent.app" TargetMode="External"/><Relationship Id="rId2" Type="http://schemas.openxmlformats.org/officeDocument/2006/relationships/hyperlink" Target="http://www.brucewiggins.co.uk/AmbiVis/Regula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E:\Bruces%20Docs\Conference%20Stuff\AES25UK\Regular.windows\ITU_Decoder_Vis_Regular.exe" TargetMode="External"/><Relationship Id="rId11" Type="http://schemas.openxmlformats.org/officeDocument/2006/relationships/hyperlink" Target="file:///\\localhost\localhost\Users\student\Documents\DAFx\Presentation\Spherical.macosx\PlotSphHarm_0_5.app" TargetMode="External"/><Relationship Id="rId5" Type="http://schemas.openxmlformats.org/officeDocument/2006/relationships/hyperlink" Target="http://www.brucewiggins.co.uk/AmbiVis/Irregular" TargetMode="External"/><Relationship Id="rId10" Type="http://schemas.openxmlformats.org/officeDocument/2006/relationships/hyperlink" Target="file:///\\localhost\localhost\Users\student\Documents\DAFx\Presentation\Regular.macosx\ITU_Decoder_Vis_Regular.app" TargetMode="External"/><Relationship Id="rId4" Type="http://schemas.openxmlformats.org/officeDocument/2006/relationships/hyperlink" Target="http://www.brucewiggins.co.uk/AmbiVis/Detent" TargetMode="External"/><Relationship Id="rId9" Type="http://schemas.openxmlformats.org/officeDocument/2006/relationships/hyperlink" Target="file:///E:\Bruces%20Docs\Conference%20Stuff\AES25UK\Irregular.windows\ITU_Decoder_Vis.exe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3.png"/><Relationship Id="rId10" Type="http://schemas.openxmlformats.org/officeDocument/2006/relationships/image" Target="../media/image10.wmf"/><Relationship Id="rId4" Type="http://schemas.openxmlformats.org/officeDocument/2006/relationships/image" Target="../media/image12.png"/><Relationship Id="rId9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emf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v247.com/microphones/soundfield-st250--21012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Washed Out Speakers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3538" y="138113"/>
            <a:ext cx="5840412" cy="566261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Ambisonics Part 1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Speaker Agnostic Surround Sound</a:t>
            </a:r>
          </a:p>
          <a:p>
            <a:r>
              <a:rPr lang="en-GB" dirty="0" smtClean="0"/>
              <a:t>Dr Bruce Wiggins</a:t>
            </a:r>
          </a:p>
          <a:p>
            <a:r>
              <a:rPr lang="en-GB" dirty="0" smtClean="0">
                <a:hlinkClick r:id="rId3"/>
              </a:rPr>
              <a:t>b.j.wiggins@derby.ac.uk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62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401638" y="0"/>
            <a:ext cx="7883525" cy="795338"/>
          </a:xfrm>
        </p:spPr>
        <p:txBody>
          <a:bodyPr/>
          <a:lstStyle/>
          <a:p>
            <a:pPr eaLnBrk="1" hangingPunct="1"/>
            <a:r>
              <a:rPr lang="en-GB" smtClean="0"/>
              <a:t>Why should you want it?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1638" y="1001713"/>
            <a:ext cx="7905750" cy="4751387"/>
          </a:xfrm>
        </p:spPr>
        <p:txBody>
          <a:bodyPr/>
          <a:lstStyle/>
          <a:p>
            <a:pPr eaLnBrk="1" hangingPunct="1"/>
            <a:r>
              <a:rPr lang="en-GB" dirty="0" smtClean="0"/>
              <a:t>Decode to standard surround sound arrays (we want people to hear this stuff!):</a:t>
            </a:r>
          </a:p>
          <a:p>
            <a:pPr lvl="1" eaLnBrk="1" hangingPunct="1"/>
            <a:r>
              <a:rPr lang="en-GB" dirty="0" smtClean="0"/>
              <a:t>4.0</a:t>
            </a:r>
          </a:p>
          <a:p>
            <a:pPr lvl="1" eaLnBrk="1" hangingPunct="1"/>
            <a:r>
              <a:rPr lang="en-GB" dirty="0" smtClean="0"/>
              <a:t>5.1</a:t>
            </a:r>
          </a:p>
          <a:p>
            <a:pPr lvl="1" eaLnBrk="1" hangingPunct="1"/>
            <a:r>
              <a:rPr lang="en-GB" dirty="0" smtClean="0"/>
              <a:t>7.1</a:t>
            </a:r>
          </a:p>
          <a:p>
            <a:pPr lvl="1" eaLnBrk="1" hangingPunct="1"/>
            <a:r>
              <a:rPr lang="en-GB" dirty="0" err="1" smtClean="0"/>
              <a:t>x.x</a:t>
            </a:r>
            <a:endParaRPr lang="en-GB" dirty="0" smtClean="0"/>
          </a:p>
          <a:p>
            <a:pPr eaLnBrk="1" hangingPunct="1"/>
            <a:r>
              <a:rPr lang="en-GB" dirty="0" smtClean="0"/>
              <a:t>Decode to larger, arbitrary speaker arrays</a:t>
            </a:r>
          </a:p>
          <a:p>
            <a:pPr lvl="1" eaLnBrk="1" hangingPunct="1"/>
            <a:r>
              <a:rPr lang="en-GB" dirty="0" smtClean="0"/>
              <a:t>Better for large events (use more speakers, rather than bigger speakers!)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Decoding - Projection</a:t>
            </a:r>
            <a:endParaRPr lang="en-GB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642350" cy="22320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</a:pPr>
            <a:r>
              <a:rPr lang="en-GB" sz="2400" dirty="0"/>
              <a:t>S = 0.5 x </a:t>
            </a:r>
            <a:r>
              <a:rPr lang="en-GB" sz="2400" dirty="0">
                <a:solidFill>
                  <a:srgbClr val="33CC33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[</a:t>
            </a:r>
            <a:r>
              <a:rPr lang="en-GB" sz="24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(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(</a:t>
            </a:r>
            <a:r>
              <a:rPr lang="en-GB" sz="2400" dirty="0"/>
              <a:t>2-d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)</a:t>
            </a:r>
            <a:r>
              <a:rPr lang="en-GB" sz="2400" dirty="0"/>
              <a:t> x 1.414 x W</a:t>
            </a:r>
            <a:r>
              <a:rPr lang="en-GB" sz="24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)</a:t>
            </a:r>
            <a:r>
              <a:rPr lang="en-GB" sz="2400" dirty="0"/>
              <a:t> + </a:t>
            </a:r>
            <a:r>
              <a:rPr lang="en-GB" sz="24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(</a:t>
            </a:r>
            <a:r>
              <a:rPr lang="en-GB" sz="2400" dirty="0"/>
              <a:t>d x 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(</a:t>
            </a:r>
            <a:r>
              <a:rPr lang="en-GB" sz="2400" dirty="0">
                <a:solidFill>
                  <a:srgbClr val="FF00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(</a:t>
            </a:r>
            <a:r>
              <a:rPr lang="en-GB" sz="2400" dirty="0" err="1"/>
              <a:t>cos</a:t>
            </a:r>
            <a:r>
              <a:rPr lang="en-GB" sz="2400" dirty="0"/>
              <a:t>(</a:t>
            </a:r>
            <a:r>
              <a:rPr lang="el-GR" sz="2400" dirty="0">
                <a:cs typeface="Arial" charset="0"/>
              </a:rPr>
              <a:t>θ</a:t>
            </a:r>
            <a:r>
              <a:rPr lang="en-GB" sz="2400" dirty="0">
                <a:cs typeface="Arial" charset="0"/>
              </a:rPr>
              <a:t>).X</a:t>
            </a:r>
            <a:r>
              <a:rPr lang="en-GB" sz="2400" dirty="0">
                <a:solidFill>
                  <a:srgbClr val="FF00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)</a:t>
            </a:r>
            <a:r>
              <a:rPr lang="en-GB" sz="2400" dirty="0">
                <a:cs typeface="Arial" charset="0"/>
              </a:rPr>
              <a:t> + </a:t>
            </a:r>
            <a:r>
              <a:rPr lang="en-GB" sz="2400" dirty="0">
                <a:solidFill>
                  <a:srgbClr val="FF00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(</a:t>
            </a:r>
            <a:r>
              <a:rPr lang="en-GB" sz="2400" dirty="0">
                <a:cs typeface="Arial" charset="0"/>
              </a:rPr>
              <a:t>sin(</a:t>
            </a:r>
            <a:r>
              <a:rPr lang="el-GR" sz="2400" dirty="0">
                <a:cs typeface="Arial" charset="0"/>
              </a:rPr>
              <a:t>θ</a:t>
            </a:r>
            <a:r>
              <a:rPr lang="en-GB" sz="2400" dirty="0">
                <a:cs typeface="Arial" charset="0"/>
              </a:rPr>
              <a:t>).Y</a:t>
            </a:r>
            <a:r>
              <a:rPr lang="en-GB" sz="2400" dirty="0">
                <a:solidFill>
                  <a:srgbClr val="FF00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)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)</a:t>
            </a:r>
            <a:r>
              <a:rPr lang="en-GB" sz="24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)</a:t>
            </a:r>
            <a:r>
              <a:rPr lang="en-GB" sz="2400" dirty="0">
                <a:solidFill>
                  <a:srgbClr val="33CC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]</a:t>
            </a:r>
          </a:p>
          <a:p>
            <a:pPr>
              <a:buFont typeface="Wingdings" pitchFamily="2" charset="2"/>
              <a:buNone/>
            </a:pPr>
            <a:r>
              <a:rPr lang="en-GB" sz="2400" dirty="0">
                <a:cs typeface="Arial" charset="0"/>
              </a:rPr>
              <a:t>where S = speaker feed</a:t>
            </a:r>
          </a:p>
          <a:p>
            <a:pPr>
              <a:buFont typeface="Wingdings" pitchFamily="2" charset="2"/>
              <a:buNone/>
            </a:pPr>
            <a:r>
              <a:rPr lang="en-GB" sz="2400" dirty="0">
                <a:cs typeface="Arial" charset="0"/>
              </a:rPr>
              <a:t>		d = directional constant (0 -&gt; 2)</a:t>
            </a:r>
          </a:p>
          <a:p>
            <a:pPr>
              <a:buFont typeface="Wingdings" pitchFamily="2" charset="2"/>
              <a:buNone/>
            </a:pPr>
            <a:r>
              <a:rPr lang="en-GB" sz="2400" dirty="0">
                <a:cs typeface="Arial" charset="0"/>
              </a:rPr>
              <a:t>		</a:t>
            </a:r>
            <a:r>
              <a:rPr lang="el-GR" sz="2400" dirty="0">
                <a:cs typeface="Arial" charset="0"/>
              </a:rPr>
              <a:t>θ</a:t>
            </a:r>
            <a:r>
              <a:rPr lang="en-GB" sz="2400" dirty="0">
                <a:cs typeface="Arial" charset="0"/>
              </a:rPr>
              <a:t> = Angular direction of speaker (virtual </a:t>
            </a:r>
            <a:r>
              <a:rPr lang="en-GB" sz="2400" dirty="0" err="1">
                <a:cs typeface="Arial" charset="0"/>
              </a:rPr>
              <a:t>mic</a:t>
            </a:r>
            <a:r>
              <a:rPr lang="en-GB" sz="2400" dirty="0">
                <a:cs typeface="Arial" charset="0"/>
              </a:rPr>
              <a:t> output)</a:t>
            </a:r>
          </a:p>
          <a:p>
            <a:pPr>
              <a:buFont typeface="Wingdings" pitchFamily="2" charset="2"/>
              <a:buNone/>
            </a:pPr>
            <a:r>
              <a:rPr lang="en-GB" sz="2400" dirty="0">
                <a:cs typeface="Arial" charset="0"/>
              </a:rPr>
              <a:t>		W, X &amp; Y = B-format input channels</a:t>
            </a:r>
            <a:endParaRPr lang="en-GB" sz="2400" dirty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1" r="12553" b="8640"/>
          <a:stretch>
            <a:fillRect/>
          </a:stretch>
        </p:blipFill>
        <p:spPr bwMode="auto">
          <a:xfrm>
            <a:off x="2888865" y="3317662"/>
            <a:ext cx="3492500" cy="3490912"/>
          </a:xfrm>
          <a:prstGeom prst="rect">
            <a:avLst/>
          </a:prstGeom>
          <a:noFill/>
          <a:ln w="57150">
            <a:solidFill>
              <a:srgbClr val="00346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880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How Do We Choose a Virtual </a:t>
            </a:r>
            <a:r>
              <a:rPr lang="en-GB" sz="3600" dirty="0" err="1"/>
              <a:t>Mic</a:t>
            </a:r>
            <a:r>
              <a:rPr lang="en-GB" sz="36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6" name="Rectangle 4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In </a:t>
                </a:r>
                <a:r>
                  <a:rPr lang="en-US" dirty="0" err="1"/>
                  <a:t>Gerzon’s</a:t>
                </a:r>
                <a:r>
                  <a:rPr lang="en-US" dirty="0"/>
                  <a:t> AES paper “General </a:t>
                </a:r>
                <a:r>
                  <a:rPr lang="en-US" dirty="0" err="1"/>
                  <a:t>Methatheory</a:t>
                </a:r>
                <a:r>
                  <a:rPr lang="en-US" dirty="0"/>
                  <a:t> of Auditory </a:t>
                </a:r>
                <a:r>
                  <a:rPr lang="en-US" dirty="0" err="1"/>
                  <a:t>Localisation</a:t>
                </a:r>
                <a:r>
                  <a:rPr lang="en-US" dirty="0"/>
                  <a:t>”, he proposed two matching equations.</a:t>
                </a:r>
              </a:p>
              <a:p>
                <a:r>
                  <a:rPr lang="en-GB" dirty="0"/>
                  <a:t>The equations represent simplifications of how we hear:</a:t>
                </a:r>
              </a:p>
              <a:p>
                <a:pPr lvl="1"/>
                <a:r>
                  <a:rPr lang="en-GB" dirty="0"/>
                  <a:t>Velocity vectors were used to </a:t>
                </a:r>
                <a:r>
                  <a:rPr lang="en-GB" dirty="0" smtClean="0"/>
                  <a:t>represent how mathematically correct the decode is (useful at low </a:t>
                </a:r>
                <a:r>
                  <a:rPr lang="en-GB" dirty="0"/>
                  <a:t>frequencies)</a:t>
                </a:r>
              </a:p>
              <a:p>
                <a:pPr lvl="1"/>
                <a:r>
                  <a:rPr lang="en-GB" dirty="0"/>
                  <a:t>Energy vectors were used to </a:t>
                </a:r>
                <a:r>
                  <a:rPr lang="en-GB" dirty="0" smtClean="0"/>
                  <a:t>represent how much energy (compared to all) is coming from the each direction.  This is useful when the system above produces too small an area of ‘correct’ reproduction </a:t>
                </a:r>
                <a:r>
                  <a:rPr lang="en-GB" dirty="0"/>
                  <a:t>(high frequencies</a:t>
                </a:r>
                <a:r>
                  <a:rPr lang="en-GB" dirty="0" smtClean="0"/>
                  <a:t>)</a:t>
                </a:r>
              </a:p>
              <a:p>
                <a:r>
                  <a:rPr lang="en-GB" dirty="0" smtClean="0"/>
                  <a:t>Area of </a:t>
                </a:r>
                <a:r>
                  <a:rPr lang="en-GB" i="1" dirty="0" smtClean="0"/>
                  <a:t>correct</a:t>
                </a:r>
                <a:r>
                  <a:rPr lang="en-GB" dirty="0" smtClean="0"/>
                  <a:t> reconstruction can be approximated to: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𝑟</m:t>
                    </m:r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𝑛𝑐</m:t>
                        </m:r>
                      </m:num>
                      <m:den>
                        <m:r>
                          <a:rPr lang="en-GB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GB" dirty="0" smtClean="0"/>
                  <a:t> where n=order, c=speed of sound, f=</a:t>
                </a:r>
                <a:r>
                  <a:rPr lang="en-GB" dirty="0" err="1" smtClean="0"/>
                  <a:t>freq</a:t>
                </a:r>
                <a:endParaRPr lang="en-GB" dirty="0"/>
              </a:p>
            </p:txBody>
          </p:sp>
        </mc:Choice>
        <mc:Fallback xmlns="">
          <p:sp>
            <p:nvSpPr>
              <p:cNvPr id="23556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314" t="-2681" r="-18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392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Correct Reconstruction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947737"/>
            <a:ext cx="7105650" cy="49625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392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Vector Analysis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908050"/>
            <a:ext cx="8748712" cy="15128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/>
              <a:t>If a source is simulated moving all around the listener, the resulting decode can be analysed.</a:t>
            </a:r>
          </a:p>
        </p:txBody>
      </p:sp>
      <p:graphicFrame>
        <p:nvGraphicFramePr>
          <p:cNvPr id="24582" name="Object 6"/>
          <p:cNvGraphicFramePr>
            <a:graphicFrameLocks noChangeAspect="1"/>
          </p:cNvGraphicFramePr>
          <p:nvPr>
            <p:extLst/>
          </p:nvPr>
        </p:nvGraphicFramePr>
        <p:xfrm>
          <a:off x="2105192" y="1801470"/>
          <a:ext cx="2349500" cy="244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" name="Equation" r:id="rId3" imgW="1269720" imgH="1320480" progId="Equation.3">
                  <p:embed/>
                </p:oleObj>
              </mc:Choice>
              <mc:Fallback>
                <p:oleObj name="Equation" r:id="rId3" imgW="1269720" imgH="1320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5192" y="1801470"/>
                        <a:ext cx="2349500" cy="2444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395288" y="4556994"/>
            <a:ext cx="835342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GB" sz="2000" dirty="0"/>
              <a:t>Where: </a:t>
            </a:r>
          </a:p>
          <a:p>
            <a:r>
              <a:rPr lang="en-GB" sz="2000" dirty="0" err="1"/>
              <a:t>g</a:t>
            </a:r>
            <a:r>
              <a:rPr lang="en-GB" sz="2000" baseline="-25000" dirty="0" err="1"/>
              <a:t>i</a:t>
            </a:r>
            <a:r>
              <a:rPr lang="en-GB" sz="2000" dirty="0"/>
              <a:t> represents the gain of a speaker (assumed real for simplicity).</a:t>
            </a:r>
          </a:p>
          <a:p>
            <a:r>
              <a:rPr lang="en-GB" sz="2000" dirty="0"/>
              <a:t>n is the number of speakers.</a:t>
            </a:r>
          </a:p>
          <a:p>
            <a:r>
              <a:rPr lang="en-GB" sz="2000" dirty="0">
                <a:sym typeface="Symbol" pitchFamily="18" charset="2"/>
              </a:rPr>
              <a:t></a:t>
            </a:r>
            <a:r>
              <a:rPr lang="en-GB" sz="2000" baseline="-25000" dirty="0" err="1"/>
              <a:t>i</a:t>
            </a:r>
            <a:r>
              <a:rPr lang="en-GB" sz="2000" dirty="0">
                <a:sym typeface="Symbol" pitchFamily="18" charset="2"/>
              </a:rPr>
              <a:t> is the angular position of the </a:t>
            </a:r>
            <a:r>
              <a:rPr lang="en-GB" sz="2000" dirty="0" err="1">
                <a:sym typeface="Symbol" pitchFamily="18" charset="2"/>
              </a:rPr>
              <a:t>i</a:t>
            </a:r>
            <a:r>
              <a:rPr lang="en-GB" sz="2000" baseline="30000" dirty="0" err="1">
                <a:sym typeface="Symbol" pitchFamily="18" charset="2"/>
              </a:rPr>
              <a:t>th</a:t>
            </a:r>
            <a:r>
              <a:rPr lang="en-GB" sz="2000" dirty="0">
                <a:sym typeface="Symbol" pitchFamily="18" charset="2"/>
              </a:rPr>
              <a:t>  speaker.</a:t>
            </a:r>
          </a:p>
        </p:txBody>
      </p:sp>
      <p:graphicFrame>
        <p:nvGraphicFramePr>
          <p:cNvPr id="24586" name="Object 10"/>
          <p:cNvGraphicFramePr>
            <a:graphicFrameLocks noChangeAspect="1"/>
          </p:cNvGraphicFramePr>
          <p:nvPr>
            <p:extLst/>
          </p:nvPr>
        </p:nvGraphicFramePr>
        <p:xfrm>
          <a:off x="4450616" y="1799882"/>
          <a:ext cx="2454275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5" name="Equation" r:id="rId5" imgW="1325044" imgH="1321865" progId="Equation.3">
                  <p:embed/>
                </p:oleObj>
              </mc:Choice>
              <mc:Fallback>
                <p:oleObj name="Equation" r:id="rId5" imgW="1325044" imgH="132186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0616" y="1799882"/>
                        <a:ext cx="2454275" cy="2447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209936" y="2705659"/>
            <a:ext cx="190307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GB" sz="1800" dirty="0"/>
              <a:t>Velocity Vector</a:t>
            </a:r>
          </a:p>
          <a:p>
            <a:r>
              <a:rPr lang="en-GB" sz="1800" dirty="0"/>
              <a:t>Low Frequency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935396" y="2900321"/>
            <a:ext cx="181331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800" dirty="0"/>
              <a:t>Energy Vector</a:t>
            </a:r>
          </a:p>
          <a:p>
            <a:r>
              <a:rPr lang="en-GB" sz="1800" dirty="0"/>
              <a:t>High Frequency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206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0"/>
            <a:ext cx="7896225" cy="803275"/>
          </a:xfrm>
        </p:spPr>
        <p:txBody>
          <a:bodyPr/>
          <a:lstStyle/>
          <a:p>
            <a:pPr eaLnBrk="1" hangingPunct="1"/>
            <a:r>
              <a:rPr lang="en-GB" smtClean="0"/>
              <a:t>1</a:t>
            </a:r>
            <a:r>
              <a:rPr lang="en-GB" baseline="30000" smtClean="0"/>
              <a:t>st</a:t>
            </a:r>
            <a:r>
              <a:rPr lang="en-GB" smtClean="0"/>
              <a:t> Order Decoders</a:t>
            </a:r>
          </a:p>
        </p:txBody>
      </p:sp>
      <p:pic>
        <p:nvPicPr>
          <p:cNvPr id="515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793750"/>
            <a:ext cx="3703638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54" name="Picture 6"/>
          <p:cNvPicPr>
            <a:picLocks noChangeAspect="1" noChangeArrowheads="1"/>
          </p:cNvPicPr>
          <p:nvPr/>
        </p:nvPicPr>
        <p:blipFill>
          <a:blip r:embed="rId4"/>
          <a:srcRect r="13715" b="9651"/>
          <a:stretch>
            <a:fillRect/>
          </a:stretch>
        </p:blipFill>
        <p:spPr bwMode="auto">
          <a:xfrm>
            <a:off x="4211638" y="3668713"/>
            <a:ext cx="3962400" cy="3189287"/>
          </a:xfrm>
          <a:prstGeom prst="rect">
            <a:avLst/>
          </a:prstGeom>
          <a:solidFill>
            <a:schemeClr val="bg1"/>
          </a:solidFill>
          <a:ln w="50800">
            <a:noFill/>
            <a:miter lim="800000"/>
            <a:headEnd/>
            <a:tailEnd/>
          </a:ln>
        </p:spPr>
      </p:pic>
      <p:pic>
        <p:nvPicPr>
          <p:cNvPr id="515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588963"/>
            <a:ext cx="3371850" cy="312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56" name="Rectangle 9"/>
          <p:cNvSpPr>
            <a:spLocks noChangeArrowheads="1"/>
          </p:cNvSpPr>
          <p:nvPr/>
        </p:nvSpPr>
        <p:spPr bwMode="auto">
          <a:xfrm>
            <a:off x="0" y="2933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/>
          </a:p>
        </p:txBody>
      </p:sp>
      <p:graphicFrame>
        <p:nvGraphicFramePr>
          <p:cNvPr id="5149" name="Object 29"/>
          <p:cNvGraphicFramePr>
            <a:graphicFrameLocks noChangeAspect="1"/>
          </p:cNvGraphicFramePr>
          <p:nvPr/>
        </p:nvGraphicFramePr>
        <p:xfrm>
          <a:off x="296863" y="4652963"/>
          <a:ext cx="2997200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4" name="Equation" r:id="rId6" imgW="2324100" imgH="990600" progId="Equation.3">
                  <p:embed/>
                </p:oleObj>
              </mc:Choice>
              <mc:Fallback>
                <p:oleObj name="Equation" r:id="rId6" imgW="2324100" imgH="990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3" y="4652963"/>
                        <a:ext cx="2997200" cy="1277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57" name="Rectangle 11"/>
          <p:cNvSpPr>
            <a:spLocks noChangeArrowheads="1"/>
          </p:cNvSpPr>
          <p:nvPr/>
        </p:nvSpPr>
        <p:spPr bwMode="auto">
          <a:xfrm>
            <a:off x="0" y="30813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/>
          </a:p>
        </p:txBody>
      </p:sp>
      <p:graphicFrame>
        <p:nvGraphicFramePr>
          <p:cNvPr id="5150" name="Object 30"/>
          <p:cNvGraphicFramePr>
            <a:graphicFrameLocks noChangeAspect="1"/>
          </p:cNvGraphicFramePr>
          <p:nvPr/>
        </p:nvGraphicFramePr>
        <p:xfrm>
          <a:off x="250825" y="3789363"/>
          <a:ext cx="9366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5" name="Equation" r:id="rId8" imgW="723586" imgH="698197" progId="Equation.3">
                  <p:embed/>
                </p:oleObj>
              </mc:Choice>
              <mc:Fallback>
                <p:oleObj name="Equation" r:id="rId8" imgW="723586" imgH="69819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789363"/>
                        <a:ext cx="936625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51" name="Object 31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6207078"/>
              </p:ext>
            </p:extLst>
          </p:nvPr>
        </p:nvGraphicFramePr>
        <p:xfrm>
          <a:off x="2266950" y="3668713"/>
          <a:ext cx="2532062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6" name="Equation" r:id="rId10" imgW="1511280" imgH="660240" progId="Equation.3">
                  <p:embed/>
                </p:oleObj>
              </mc:Choice>
              <mc:Fallback>
                <p:oleObj name="Equation" r:id="rId10" imgW="1511280" imgH="66024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3668713"/>
                        <a:ext cx="2532062" cy="10620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6801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0"/>
            <a:ext cx="7896225" cy="803275"/>
          </a:xfrm>
        </p:spPr>
        <p:txBody>
          <a:bodyPr/>
          <a:lstStyle/>
          <a:p>
            <a:pPr eaLnBrk="1" hangingPunct="1"/>
            <a:r>
              <a:rPr lang="en-GB" smtClean="0"/>
              <a:t>Higher Order Ambisonics</a:t>
            </a:r>
          </a:p>
        </p:txBody>
      </p:sp>
      <p:sp>
        <p:nvSpPr>
          <p:cNvPr id="30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229600" cy="17986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smtClean="0"/>
              <a:t>Uses more input signals…</a:t>
            </a:r>
          </a:p>
          <a:p>
            <a:pPr eaLnBrk="1" hangingPunct="1">
              <a:lnSpc>
                <a:spcPct val="90000"/>
              </a:lnSpc>
            </a:pPr>
            <a:r>
              <a:rPr lang="en-GB" sz="2800" smtClean="0"/>
              <a:t>…which can result in better control of the speaker feeds and, hence, reproduced sound field.</a:t>
            </a:r>
          </a:p>
        </p:txBody>
      </p:sp>
      <p:graphicFrame>
        <p:nvGraphicFramePr>
          <p:cNvPr id="3094" name="Object 22"/>
          <p:cNvGraphicFramePr>
            <a:graphicFrameLocks noChangeAspect="1"/>
          </p:cNvGraphicFramePr>
          <p:nvPr/>
        </p:nvGraphicFramePr>
        <p:xfrm>
          <a:off x="1831975" y="4814888"/>
          <a:ext cx="7312025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4" name="Picture" r:id="rId3" imgW="6136826" imgH="1741316" progId="Word.Picture.8">
                  <p:embed/>
                </p:oleObj>
              </mc:Choice>
              <mc:Fallback>
                <p:oleObj name="Picture" r:id="rId3" imgW="6136826" imgH="1741316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748" r="342"/>
                      <a:stretch>
                        <a:fillRect/>
                      </a:stretch>
                    </p:blipFill>
                    <p:spPr bwMode="auto">
                      <a:xfrm>
                        <a:off x="1831975" y="4814888"/>
                        <a:ext cx="7312025" cy="2070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5" name="Object 23"/>
          <p:cNvGraphicFramePr>
            <a:graphicFrameLocks noChangeAspect="1"/>
          </p:cNvGraphicFramePr>
          <p:nvPr/>
        </p:nvGraphicFramePr>
        <p:xfrm>
          <a:off x="3240088" y="2365375"/>
          <a:ext cx="4454525" cy="244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5" name="Picture" r:id="rId5" imgW="2715120" imgH="1496160" progId="Word.Picture.8">
                  <p:embed/>
                </p:oleObj>
              </mc:Choice>
              <mc:Fallback>
                <p:oleObj name="Picture" r:id="rId5" imgW="2715120" imgH="149616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0088" y="2365375"/>
                        <a:ext cx="4454525" cy="24463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8" name="Rectangle 7"/>
          <p:cNvSpPr>
            <a:spLocks noChangeArrowheads="1"/>
          </p:cNvSpPr>
          <p:nvPr/>
        </p:nvSpPr>
        <p:spPr bwMode="auto">
          <a:xfrm>
            <a:off x="684213" y="2581275"/>
            <a:ext cx="23050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l"/>
            </a:pPr>
            <a:r>
              <a:rPr lang="en-GB" sz="3200"/>
              <a:t>0</a:t>
            </a:r>
            <a:r>
              <a:rPr lang="en-GB" sz="3200" baseline="30000"/>
              <a:t>th</a:t>
            </a:r>
            <a:r>
              <a:rPr lang="en-GB" sz="3200"/>
              <a:t> Order</a:t>
            </a:r>
          </a:p>
        </p:txBody>
      </p:sp>
      <p:sp>
        <p:nvSpPr>
          <p:cNvPr id="3099" name="Rectangle 8"/>
          <p:cNvSpPr>
            <a:spLocks noChangeArrowheads="1"/>
          </p:cNvSpPr>
          <p:nvPr/>
        </p:nvSpPr>
        <p:spPr bwMode="auto">
          <a:xfrm>
            <a:off x="684213" y="3878263"/>
            <a:ext cx="23050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l"/>
            </a:pPr>
            <a:r>
              <a:rPr lang="en-GB" sz="3200"/>
              <a:t>1</a:t>
            </a:r>
            <a:r>
              <a:rPr lang="en-GB" sz="3200" baseline="30000"/>
              <a:t>st</a:t>
            </a:r>
            <a:r>
              <a:rPr lang="en-GB" sz="3200"/>
              <a:t> Order</a:t>
            </a:r>
          </a:p>
        </p:txBody>
      </p:sp>
      <p:sp>
        <p:nvSpPr>
          <p:cNvPr id="3100" name="Rectangle 9"/>
          <p:cNvSpPr>
            <a:spLocks noChangeArrowheads="1"/>
          </p:cNvSpPr>
          <p:nvPr/>
        </p:nvSpPr>
        <p:spPr bwMode="auto">
          <a:xfrm>
            <a:off x="684213" y="5173663"/>
            <a:ext cx="11160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l"/>
            </a:pPr>
            <a:r>
              <a:rPr lang="en-GB" sz="3200"/>
              <a:t>2</a:t>
            </a:r>
            <a:r>
              <a:rPr lang="en-GB" sz="3200" baseline="30000"/>
              <a:t>nd</a:t>
            </a:r>
            <a:r>
              <a:rPr lang="en-GB" sz="3200"/>
              <a:t> </a:t>
            </a:r>
          </a:p>
        </p:txBody>
      </p:sp>
      <p:sp>
        <p:nvSpPr>
          <p:cNvPr id="3101" name="Rectangle 1"/>
          <p:cNvSpPr>
            <a:spLocks noChangeArrowheads="1"/>
          </p:cNvSpPr>
          <p:nvPr/>
        </p:nvSpPr>
        <p:spPr bwMode="auto">
          <a:xfrm>
            <a:off x="0" y="5821363"/>
            <a:ext cx="1903413" cy="1036637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63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0"/>
            <a:ext cx="7896225" cy="803275"/>
          </a:xfrm>
        </p:spPr>
        <p:txBody>
          <a:bodyPr/>
          <a:lstStyle/>
          <a:p>
            <a:pPr eaLnBrk="1" hangingPunct="1"/>
            <a:r>
              <a:rPr lang="en-GB" smtClean="0"/>
              <a:t>Polar Pattern Choice</a:t>
            </a:r>
          </a:p>
        </p:txBody>
      </p:sp>
      <p:pic>
        <p:nvPicPr>
          <p:cNvPr id="9219" name="Picture 4" descr="test2"/>
          <p:cNvPicPr>
            <a:picLocks noChangeAspect="1" noChangeArrowheads="1"/>
          </p:cNvPicPr>
          <p:nvPr/>
        </p:nvPicPr>
        <p:blipFill>
          <a:blip r:embed="rId2">
            <a:extLst/>
          </a:blip>
          <a:srcRect l="22403" t="8206" r="19189" b="11325"/>
          <a:stretch>
            <a:fillRect/>
          </a:stretch>
        </p:blipFill>
        <p:spPr bwMode="auto">
          <a:xfrm>
            <a:off x="1616075" y="836613"/>
            <a:ext cx="5980113" cy="59166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2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Decoding – </a:t>
            </a:r>
            <a:r>
              <a:rPr lang="en-GB" dirty="0" err="1" smtClean="0"/>
              <a:t>Psuedo</a:t>
            </a:r>
            <a:r>
              <a:rPr lang="en-GB" dirty="0" smtClean="0"/>
              <a:t> Inverse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 we’ve already mentioned, </a:t>
            </a:r>
            <a:r>
              <a:rPr lang="en-GB" dirty="0" err="1" smtClean="0"/>
              <a:t>Ambisonic</a:t>
            </a:r>
            <a:r>
              <a:rPr lang="en-GB" dirty="0" smtClean="0"/>
              <a:t> is based on </a:t>
            </a:r>
            <a:r>
              <a:rPr lang="en-GB" dirty="0" smtClean="0">
                <a:hlinkClick r:id="rId2"/>
              </a:rPr>
              <a:t>Spherical Harmonic </a:t>
            </a:r>
            <a:r>
              <a:rPr lang="en-GB" dirty="0" smtClean="0"/>
              <a:t>Decomposition.</a:t>
            </a:r>
          </a:p>
          <a:p>
            <a:r>
              <a:rPr lang="en-GB" dirty="0" smtClean="0"/>
              <a:t>Compare to time-&gt;frequency domain</a:t>
            </a:r>
          </a:p>
          <a:p>
            <a:pPr lvl="1"/>
            <a:r>
              <a:rPr lang="en-GB" dirty="0" smtClean="0"/>
              <a:t>How much of each frequency is contained within the time domain signal</a:t>
            </a:r>
          </a:p>
          <a:p>
            <a:r>
              <a:rPr lang="en-GB" dirty="0" smtClean="0"/>
              <a:t>Spherical Harmonic Decomposition:</a:t>
            </a:r>
          </a:p>
          <a:p>
            <a:pPr lvl="1"/>
            <a:r>
              <a:rPr lang="en-GB" dirty="0" smtClean="0"/>
              <a:t>How much of each </a:t>
            </a:r>
            <a:r>
              <a:rPr lang="en-GB" i="1" dirty="0" smtClean="0"/>
              <a:t>spatial degree and order </a:t>
            </a:r>
            <a:r>
              <a:rPr lang="en-GB" dirty="0" smtClean="0"/>
              <a:t>(a bit like direction) is present in the sound field (</a:t>
            </a:r>
            <a:r>
              <a:rPr lang="en-GB" dirty="0" err="1" smtClean="0"/>
              <a:t>Gerzon</a:t>
            </a:r>
            <a:r>
              <a:rPr lang="en-GB" dirty="0" smtClean="0"/>
              <a:t> called this a ‘direction cosine’)	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675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Spherical Harmonics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 smtClean="0"/>
                  <a:t>A spherical harmonic can be described: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bSup>
                          <m:r>
                            <a:rPr lang="en-GB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  <m:d>
                        <m:dPr>
                          <m:begChr m:val="{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</m:d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GB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&gt;0 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&lt;0 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GB" dirty="0" smtClean="0"/>
              </a:p>
              <a:p>
                <a:pPr marL="457200" lvl="1" indent="0">
                  <a:buNone/>
                </a:pPr>
                <a:r>
                  <a:rPr lang="en-GB" dirty="0" smtClean="0"/>
                  <a:t>Where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GB" dirty="0" smtClean="0"/>
                  <a:t> is the Associated Legendre Polynomial (or Function).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𝑚</m:t>
                          </m:r>
                        </m:e>
                      </m:d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r>
                        <a:rPr lang="en-GB" b="0" i="1" smtClean="0">
                          <a:latin typeface="Cambria Math" charset="0"/>
                        </a:rPr>
                        <m:t>𝑥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−1</m:t>
                          </m:r>
                        </m:e>
                      </m:d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−1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−</m:t>
                      </m:r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−2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b="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𝑚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charset="0"/>
                            </a:rPr>
                            <m:t>𝑚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!!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b="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r>
                        <a:rPr lang="en-GB" b="0" i="1" smtClean="0">
                          <a:latin typeface="Cambria Math" charset="0"/>
                        </a:rPr>
                        <m:t>𝑥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+1</m:t>
                          </m:r>
                        </m:e>
                      </m:d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𝑚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en-GB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GB" i="1">
                            <a:latin typeface="Cambria Math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GB" dirty="0" smtClean="0"/>
                  <a:t> is a gain value used to ‘normalise’ the gain of the harmonic using some scheme.</a:t>
                </a:r>
                <a:endParaRPr lang="en-GB" dirty="0"/>
              </a:p>
              <a:p>
                <a:r>
                  <a:rPr lang="en-GB" dirty="0" smtClean="0"/>
                  <a:t>There are a few standards for:</a:t>
                </a:r>
              </a:p>
              <a:p>
                <a:pPr lvl="1"/>
                <a:r>
                  <a:rPr lang="en-GB" dirty="0" smtClean="0"/>
                  <a:t>Channel ordering schemes</a:t>
                </a:r>
              </a:p>
              <a:p>
                <a:pPr lvl="1"/>
                <a:r>
                  <a:rPr lang="en-GB" dirty="0" smtClean="0"/>
                  <a:t>Normalisation schemes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14" t="-2681" b="-9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11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469900" y="0"/>
            <a:ext cx="7896225" cy="803275"/>
          </a:xfrm>
        </p:spPr>
        <p:txBody>
          <a:bodyPr/>
          <a:lstStyle/>
          <a:p>
            <a:pPr eaLnBrk="1" hangingPunct="1"/>
            <a:r>
              <a:rPr lang="en-GB" smtClean="0"/>
              <a:t>How to explain Ambisonics?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469900" y="1000125"/>
            <a:ext cx="7896225" cy="865188"/>
          </a:xfrm>
        </p:spPr>
        <p:txBody>
          <a:bodyPr/>
          <a:lstStyle/>
          <a:p>
            <a:pPr eaLnBrk="1" hangingPunct="1"/>
            <a:r>
              <a:rPr lang="en-GB" smtClean="0"/>
              <a:t>Ambisonic encoding is based on Spherical Harmonic Decomposition of a sound field…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961309">
            <a:off x="647700" y="2103438"/>
            <a:ext cx="260985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1221766">
            <a:off x="3910013" y="2265363"/>
            <a:ext cx="43148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299668">
            <a:off x="404813" y="4530725"/>
            <a:ext cx="41243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-972033">
            <a:off x="2781300" y="3760788"/>
            <a:ext cx="578167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58913" y="3122613"/>
            <a:ext cx="47625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8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Associated Legendre Polynomials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From Green03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42" y="1427163"/>
            <a:ext cx="6032500" cy="4749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869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Furse-Malham</a:t>
            </a:r>
            <a:r>
              <a:rPr lang="en-GB" dirty="0" smtClean="0"/>
              <a:t> Set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5115582"/>
              </p:ext>
            </p:extLst>
          </p:nvPr>
        </p:nvGraphicFramePr>
        <p:xfrm>
          <a:off x="457789" y="715396"/>
          <a:ext cx="8352064" cy="5863291"/>
        </p:xfrm>
        <a:graphic>
          <a:graphicData uri="http://schemas.openxmlformats.org/drawingml/2006/table">
            <a:tbl>
              <a:tblPr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605642"/>
                <a:gridCol w="605642"/>
                <a:gridCol w="4037610"/>
                <a:gridCol w="3103170"/>
              </a:tblGrid>
              <a:tr h="324229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dirty="0">
                          <a:effectLst/>
                        </a:rPr>
                        <a:t>Label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>
                          <a:effectLst/>
                        </a:rPr>
                        <a:t>Order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dirty="0">
                          <a:effectLst/>
                        </a:rPr>
                        <a:t>Angle/Elevation Representation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>
                          <a:effectLst/>
                        </a:rPr>
                        <a:t>Cartesian Representation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5274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W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0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 dirty="0" err="1">
                          <a:effectLst/>
                        </a:rPr>
                        <a:t>sqrt</a:t>
                      </a:r>
                      <a:r>
                        <a:rPr lang="en-GB" sz="1600" dirty="0">
                          <a:effectLst/>
                        </a:rPr>
                        <a:t>(1/2)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sqrt(1/2)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5274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X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1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cos(A)cos(E)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x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5274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Y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1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sin(A)cos(E)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y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5274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Z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1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sin(E)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z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4229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R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2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(1/2)(3sin(E)sin(E)-1)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(1/2)(3zz-1)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5274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S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2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cos(A)sin(2E)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2zx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5274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T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2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sin(A)sin(2E)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2yz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4229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U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2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cos(2A)cos(E)cos(E)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xx-yy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4229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V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2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sin(2A)cos(E)cos(E)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2xy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4229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K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3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(1/2)sin(E)(5sin(E)sin(E)-3)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(1/2)z(5zz-3)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3185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L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3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sqrt(135/256)cos(A)cos(E)(5sin(E)sin(E)-1)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sqrt(135/256)x(5zz-1)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3185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M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3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sqrt(135/256)sin(A)cos(E)(5sin(E)sin(E)-1)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sqrt(135/256)y(5zz-1)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3185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N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3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sqrt(27/4)cos(2A)sin(E)cos(E)cos(E)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sqrt(27/4)z(xx-yy)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3185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O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3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sqrt(27/4)sin(2A)sin(E)cos(E)cos(E)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sqrt(27)xyz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4229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P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3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cos(3A)cos(E)cos(E)cos(E)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x(xx-3yy)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4229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Q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3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</a:rPr>
                        <a:t>sin(3A)cos(E)cos(E)cos(E)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 dirty="0">
                          <a:effectLst/>
                        </a:rPr>
                        <a:t>y(3xx-yy)</a:t>
                      </a:r>
                    </a:p>
                  </a:txBody>
                  <a:tcPr marL="46318" marR="46318" marT="23159" marB="2315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042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Normalisation Schemes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 smtClean="0"/>
                  <a:t>MaxN normalises the functions so that the maximum value of each harmonic is ‘1’.</a:t>
                </a:r>
              </a:p>
              <a:p>
                <a:r>
                  <a:rPr lang="en-GB" dirty="0"/>
                  <a:t>SN3D stands for Schmidt semi-normalisation and is commonly used in geology and magnetics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charset="0"/>
                            </a:rPr>
                            <m:t>𝑚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𝑆𝑁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3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𝐷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GB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lang="en-GB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n-GB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GB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!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GB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!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𝑤h𝑒𝑟𝑒</m:t>
                      </m:r>
                      <m:r>
                        <a:rPr lang="en-GB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GB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1 </m:t>
                              </m:r>
                              <m:r>
                                <a:rPr lang="en-GB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𝑖𝑓</m:t>
                              </m:r>
                              <m:r>
                                <a:rPr lang="en-GB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GB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  <m:r>
                                <a:rPr lang="en-GB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0 </m:t>
                              </m:r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GB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 smtClean="0"/>
              </a:p>
              <a:p>
                <a:r>
                  <a:rPr lang="en-GB" dirty="0" smtClean="0"/>
                  <a:t>Having worked through thee equations, I’m 99% certain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4</m:t>
                    </m:r>
                    <m:r>
                      <a:rPr lang="en-GB" b="0" i="1" smtClean="0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GB" dirty="0" smtClean="0"/>
                  <a:t> shouldn’t be there!</a:t>
                </a:r>
              </a:p>
              <a:p>
                <a:r>
                  <a:rPr lang="en-GB" dirty="0" smtClean="0"/>
                  <a:t>N3D </a:t>
                </a:r>
                <a:r>
                  <a:rPr lang="en-GB" dirty="0"/>
                  <a:t>is N3D or full three-D </a:t>
                </a:r>
                <a:r>
                  <a:rPr lang="en-GB" dirty="0" smtClean="0"/>
                  <a:t>normalisation</a:t>
                </a:r>
              </a:p>
              <a:p>
                <a:pPr lvl="1"/>
                <a:r>
                  <a:rPr lang="en-GB" i="1" dirty="0"/>
                  <a:t>Ensures equal power of the encoded components in the case of a perfectly diffuse 3D </a:t>
                </a:r>
                <a:r>
                  <a:rPr lang="en-GB" i="1" dirty="0" smtClean="0"/>
                  <a:t>field</a:t>
                </a:r>
              </a:p>
              <a:p>
                <a:pPr lvl="1"/>
                <a:r>
                  <a:rPr lang="en-GB" dirty="0"/>
                  <a:t>This normalisation is standard in Physics and </a:t>
                </a:r>
                <a:r>
                  <a:rPr lang="en-GB" dirty="0" smtClean="0"/>
                  <a:t>Mathematics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GB" i="1">
                              <a:latin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lang="en-GB" i="1">
                              <a:latin typeface="Cambria Math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GB" b="0" i="1" smtClean="0"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GB" b="0" i="1" smtClean="0">
                                  <a:latin typeface="Cambria Math" charset="0"/>
                                </a:rPr>
                                <m:t>𝐷</m:t>
                              </m:r>
                            </m:e>
                          </m:d>
                        </m:sup>
                      </m:sSubSup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lang="en-GB" b="0" i="1" smtClean="0">
                              <a:latin typeface="Cambria Math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𝑆𝑁</m:t>
                              </m:r>
                              <m:r>
                                <a:rPr lang="en-GB" b="0" i="1" smtClean="0"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GB" b="0" i="1" smtClean="0">
                                  <a:latin typeface="Cambria Math" charset="0"/>
                                </a:rPr>
                                <m:t>𝐷</m:t>
                              </m:r>
                            </m:e>
                          </m:d>
                        </m:sup>
                      </m:sSubSup>
                      <m:rad>
                        <m:ra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deg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lang="en-GB" b="0" dirty="0" smtClean="0"/>
              </a:p>
              <a:p>
                <a:pPr marL="457200" lvl="1" indent="0">
                  <a:buNone/>
                </a:pPr>
                <a:endParaRPr lang="en-GB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14" t="-2681" r="-1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849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Spherical Decomposition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Given the spherical harmonics (using whatever normalisation scheme we fancy!) we can state that, if we wanted to represent a plane wave at pressure </a:t>
                </a:r>
                <a:r>
                  <a:rPr lang="en-GB" i="1" dirty="0" smtClean="0"/>
                  <a:t>s</a:t>
                </a:r>
                <a:r>
                  <a:rPr lang="en-GB" dirty="0" smtClean="0"/>
                  <a:t> at direction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GB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>
                              <a:latin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>
                              <a:latin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dirty="0" smtClean="0"/>
                  <a:t>Where s is the pressure of the source signal from direction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charset="0"/>
                          </a:rPr>
                          <m:t>𝜃</m:t>
                        </m:r>
                        <m:r>
                          <a:rPr lang="en-GB" i="1">
                            <a:latin typeface="Cambria Math" charset="0"/>
                          </a:rPr>
                          <m:t>,</m:t>
                        </m:r>
                        <m:r>
                          <a:rPr lang="en-GB" i="1">
                            <a:latin typeface="Cambria Math" charset="0"/>
                          </a:rPr>
                          <m:t>𝜙</m:t>
                        </m:r>
                      </m:e>
                    </m:d>
                  </m:oMath>
                </a14:m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err="1" smtClean="0"/>
                  <a:t>g</a:t>
                </a:r>
                <a:r>
                  <a:rPr lang="en-GB" baseline="-25000" dirty="0" err="1" smtClean="0"/>
                  <a:t>i</a:t>
                </a:r>
                <a:r>
                  <a:rPr lang="en-GB" dirty="0" smtClean="0"/>
                  <a:t> is the gain of the </a:t>
                </a:r>
                <a:r>
                  <a:rPr lang="en-GB" dirty="0" err="1" smtClean="0"/>
                  <a:t>i</a:t>
                </a:r>
                <a:r>
                  <a:rPr lang="en-GB" baseline="30000" dirty="0" err="1" smtClean="0"/>
                  <a:t>th</a:t>
                </a:r>
                <a:r>
                  <a:rPr lang="en-GB" dirty="0" smtClean="0"/>
                  <a:t> speaker from direction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GB" dirty="0" smtClean="0"/>
              </a:p>
              <a:p>
                <a:r>
                  <a:rPr lang="en-GB" dirty="0" smtClean="0"/>
                  <a:t>We can rewrite this using vector notation.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460" t="-19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770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Decoding Matrix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691978"/>
                <a:ext cx="8352064" cy="553582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 smtClean="0"/>
                  <a:t>Assume </a:t>
                </a:r>
              </a:p>
              <a:p>
                <a:pPr lvl="1"/>
                <a:r>
                  <a:rPr lang="en-GB" dirty="0" smtClean="0"/>
                  <a:t>B is a column vector of </a:t>
                </a:r>
                <a:r>
                  <a:rPr lang="en-GB" dirty="0" err="1" smtClean="0"/>
                  <a:t>Ambisonic</a:t>
                </a:r>
                <a:r>
                  <a:rPr lang="en-GB" dirty="0" smtClean="0"/>
                  <a:t> channels </a:t>
                </a:r>
                <a:endParaRPr lang="en-GB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𝐵</m:t>
                      </m:r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,…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GB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sub>
                                <m:sup>
                                  <m:r>
                                    <a:rPr lang="en-GB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 smtClean="0"/>
              </a:p>
              <a:p>
                <a:pPr lvl="1"/>
                <a:r>
                  <a:rPr lang="en-GB" dirty="0" smtClean="0"/>
                  <a:t>P a column vector of loudspeaker signals</a:t>
                </a:r>
              </a:p>
              <a:p>
                <a:pPr lvl="1"/>
                <a:r>
                  <a:rPr lang="en-GB" dirty="0" smtClean="0"/>
                  <a:t>C is the </a:t>
                </a:r>
                <a:r>
                  <a:rPr lang="en-GB" i="1" dirty="0" smtClean="0"/>
                  <a:t>encoding matrix</a:t>
                </a:r>
                <a:r>
                  <a:rPr lang="en-GB" dirty="0" smtClean="0"/>
                  <a:t>.  The values of the spherical harmonics for the loudspeaker positions.</a:t>
                </a:r>
              </a:p>
              <a:p>
                <a:pPr lvl="2"/>
                <a:r>
                  <a:rPr lang="en-GB" dirty="0" smtClean="0"/>
                  <a:t>i.e. a coefficient for each spherical harmonic for each speaker – a 2D matrix.</a:t>
                </a:r>
              </a:p>
              <a:p>
                <a:pPr lvl="2"/>
                <a:r>
                  <a:rPr lang="en-GB" dirty="0" smtClean="0"/>
                  <a:t>So for 6 speakers and 4 harmonics (1</a:t>
                </a:r>
                <a:r>
                  <a:rPr lang="en-GB" baseline="30000" dirty="0" smtClean="0"/>
                  <a:t>st</a:t>
                </a:r>
                <a:r>
                  <a:rPr lang="en-GB" dirty="0" smtClean="0"/>
                  <a:t> order) it’ll be a 6 x 4 matrix</a:t>
                </a:r>
              </a:p>
              <a:p>
                <a:r>
                  <a:rPr lang="en-GB" dirty="0" smtClean="0"/>
                  <a:t>With N rows for the different spherical harmonics and L columns for the speakers: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b="0" dirty="0" smtClean="0">
                  <a:ea typeface="Cambria Math" panose="02040503050406030204" pitchFamily="18" charset="0"/>
                </a:endParaRPr>
              </a:p>
              <a:p>
                <a:r>
                  <a:rPr lang="en-GB" dirty="0" smtClean="0"/>
                  <a:t>However, we want to know what we need to feed the loudspeakers (p) to end up with the B Format channels (B) at the centre of our array.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691978"/>
                <a:ext cx="8352064" cy="5535827"/>
              </a:xfrm>
              <a:blipFill rotWithShape="0">
                <a:blip r:embed="rId2"/>
                <a:stretch>
                  <a:fillRect l="-1095" t="-2313" r="-2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433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25385" y="1411184"/>
            <a:ext cx="3038694" cy="2890341"/>
            <a:chOff x="725385" y="1411184"/>
            <a:chExt cx="3038694" cy="2890341"/>
          </a:xfrm>
        </p:grpSpPr>
        <p:grpSp>
          <p:nvGrpSpPr>
            <p:cNvPr id="9" name="Group 8"/>
            <p:cNvGrpSpPr/>
            <p:nvPr/>
          </p:nvGrpSpPr>
          <p:grpSpPr>
            <a:xfrm>
              <a:off x="725385" y="1411184"/>
              <a:ext cx="3038694" cy="2890341"/>
              <a:chOff x="1532907" y="1981200"/>
              <a:chExt cx="3038694" cy="289034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900000">
                <a:off x="1532908" y="3784950"/>
                <a:ext cx="1086591" cy="108659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1532907" y="1981200"/>
                <a:ext cx="1086591" cy="1086591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100000">
                <a:off x="3485009" y="1981201"/>
                <a:ext cx="1086591" cy="1086591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500000">
                <a:off x="3485010" y="3784949"/>
                <a:ext cx="1086591" cy="1086591"/>
              </a:xfrm>
              <a:prstGeom prst="rect">
                <a:avLst/>
              </a:prstGeom>
            </p:spPr>
          </p:pic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469" y="2273084"/>
              <a:ext cx="1103111" cy="110311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Invert a Matrix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6" y="942856"/>
            <a:ext cx="8352064" cy="589061"/>
          </a:xfrm>
        </p:spPr>
        <p:txBody>
          <a:bodyPr/>
          <a:lstStyle/>
          <a:p>
            <a:r>
              <a:rPr lang="en-GB" dirty="0" smtClean="0"/>
              <a:t>For example, take a four speaker square array</a:t>
            </a:r>
            <a:endParaRPr lang="en-GB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989118" y="1536622"/>
            <a:ext cx="4754831" cy="273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This would be fed by only the horizontal 1</a:t>
            </a:r>
            <a:r>
              <a:rPr lang="en-GB" baseline="30000" dirty="0" smtClean="0"/>
              <a:t>st</a:t>
            </a:r>
            <a:r>
              <a:rPr lang="en-GB" dirty="0" smtClean="0"/>
              <a:t> order Spherical Harmonics</a:t>
            </a:r>
          </a:p>
          <a:p>
            <a:r>
              <a:rPr lang="en-GB" dirty="0" smtClean="0"/>
              <a:t>B = [W X Y]</a:t>
            </a:r>
            <a:r>
              <a:rPr lang="en-GB" baseline="30000" dirty="0" smtClean="0"/>
              <a:t>T</a:t>
            </a:r>
            <a:endParaRPr lang="en-GB" dirty="0" smtClean="0"/>
          </a:p>
          <a:p>
            <a:r>
              <a:rPr lang="en-GB" dirty="0" smtClean="0"/>
              <a:t>Speaker angles are:</a:t>
            </a:r>
          </a:p>
          <a:p>
            <a:pPr lvl="1"/>
            <a:r>
              <a:rPr lang="en-GB" dirty="0" smtClean="0"/>
              <a:t>45,135,-45,-135</a:t>
            </a:r>
            <a:endParaRPr lang="en-GB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00345" y="4526565"/>
            <a:ext cx="8243606" cy="1636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C is the encoding matrix.</a:t>
            </a:r>
          </a:p>
          <a:p>
            <a:r>
              <a:rPr lang="en-GB" dirty="0" smtClean="0"/>
              <a:t>Generate the position of the speakers by the weightings of the spherical harmonics.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631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Invert a Matrix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6" y="942856"/>
            <a:ext cx="8352064" cy="589061"/>
          </a:xfrm>
        </p:spPr>
        <p:txBody>
          <a:bodyPr/>
          <a:lstStyle/>
          <a:p>
            <a:r>
              <a:rPr lang="en-GB" dirty="0" smtClean="0"/>
              <a:t>For example, take a four speaker square array</a:t>
            </a:r>
            <a:endParaRPr lang="en-GB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989118" y="1536622"/>
            <a:ext cx="4754831" cy="27384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Front Left Speaker</a:t>
            </a:r>
          </a:p>
          <a:p>
            <a:pPr lvl="1"/>
            <a:r>
              <a:rPr lang="en-GB" dirty="0" smtClean="0"/>
              <a:t>+45 degrees</a:t>
            </a:r>
          </a:p>
          <a:p>
            <a:r>
              <a:rPr lang="en-GB" dirty="0" smtClean="0"/>
              <a:t>W = 0.707		= 0.707</a:t>
            </a:r>
          </a:p>
          <a:p>
            <a:r>
              <a:rPr lang="en-GB" dirty="0" smtClean="0"/>
              <a:t>X = cos(45)cos(0)	= 0.707</a:t>
            </a:r>
          </a:p>
          <a:p>
            <a:r>
              <a:rPr lang="en-GB" dirty="0" smtClean="0"/>
              <a:t>Y = sin(45)cos(0) 	= 0.707</a:t>
            </a:r>
          </a:p>
          <a:p>
            <a:r>
              <a:rPr lang="en-GB" dirty="0" smtClean="0"/>
              <a:t>Z = sin(0)		= 0</a:t>
            </a:r>
            <a:endParaRPr lang="en-GB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00345" y="4526565"/>
            <a:ext cx="8243606" cy="1636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Repeat for each speaker, end up with 3x4 matrix, or a 4x4 matrix if we use Z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118" y="4945940"/>
            <a:ext cx="5144398" cy="138437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25385" y="1411184"/>
            <a:ext cx="3038694" cy="2890341"/>
            <a:chOff x="725385" y="1411184"/>
            <a:chExt cx="3038694" cy="2890341"/>
          </a:xfrm>
        </p:grpSpPr>
        <p:grpSp>
          <p:nvGrpSpPr>
            <p:cNvPr id="13" name="Group 12"/>
            <p:cNvGrpSpPr/>
            <p:nvPr/>
          </p:nvGrpSpPr>
          <p:grpSpPr>
            <a:xfrm>
              <a:off x="725385" y="1411184"/>
              <a:ext cx="3038694" cy="2890341"/>
              <a:chOff x="1532907" y="1981200"/>
              <a:chExt cx="3038694" cy="2890341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900000">
                <a:off x="1532908" y="3784950"/>
                <a:ext cx="1086591" cy="1086591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1532907" y="1981200"/>
                <a:ext cx="1086591" cy="1086591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100000">
                <a:off x="3485009" y="1981201"/>
                <a:ext cx="1086591" cy="1086591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500000">
                <a:off x="3485010" y="3784949"/>
                <a:ext cx="1086591" cy="1086591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469" y="2273084"/>
              <a:ext cx="1103111" cy="1103111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28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Invert a Matrix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Now, to generate the coefficients we’d need to weight the W, X, Y &amp; Z channels that are fed to each speaker so they’d sum to give us our original, we invert the Matrix.</a:t>
            </a:r>
          </a:p>
          <a:p>
            <a:r>
              <a:rPr lang="en-GB" dirty="0" smtClean="0"/>
              <a:t>You’ll remember</a:t>
            </a:r>
          </a:p>
          <a:p>
            <a:pPr lvl="1"/>
            <a:r>
              <a:rPr lang="en-GB" dirty="0" smtClean="0"/>
              <a:t>We can only invert a square matrix</a:t>
            </a:r>
          </a:p>
          <a:p>
            <a:pPr lvl="1"/>
            <a:r>
              <a:rPr lang="en-GB" dirty="0" smtClean="0"/>
              <a:t>We can only invert if the determinant is not 0</a:t>
            </a:r>
          </a:p>
          <a:p>
            <a:r>
              <a:rPr lang="en-GB" dirty="0" smtClean="0"/>
              <a:t>From the last slide, our matrix is:</a:t>
            </a:r>
          </a:p>
          <a:p>
            <a:pPr lvl="1"/>
            <a:r>
              <a:rPr lang="en-GB" dirty="0" smtClean="0"/>
              <a:t>Either not square (we might not have four speakers, or if we discount Z)</a:t>
            </a:r>
          </a:p>
          <a:p>
            <a:pPr lvl="1"/>
            <a:r>
              <a:rPr lang="en-GB" dirty="0" smtClean="0"/>
              <a:t>It is square, but the determinant, in this case is 0</a:t>
            </a:r>
          </a:p>
          <a:p>
            <a:r>
              <a:rPr lang="en-GB" dirty="0" smtClean="0"/>
              <a:t>In this (and every case!) we must find some other way.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0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Psuedo</a:t>
            </a:r>
            <a:r>
              <a:rPr lang="en-GB" dirty="0" smtClean="0"/>
              <a:t> Inverse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 solve this problem we can use the </a:t>
            </a:r>
            <a:r>
              <a:rPr lang="en-GB" dirty="0" smtClean="0">
                <a:hlinkClick r:id="rId2"/>
              </a:rPr>
              <a:t>Moore-Penrose Matrix Inverse</a:t>
            </a:r>
            <a:r>
              <a:rPr lang="en-GB" dirty="0" smtClean="0"/>
              <a:t>.</a:t>
            </a:r>
          </a:p>
          <a:p>
            <a:r>
              <a:rPr lang="en-GB" dirty="0" smtClean="0"/>
              <a:t>Given an m x n matrix C, the MPP </a:t>
            </a:r>
            <a:r>
              <a:rPr lang="en-GB" dirty="0" err="1" smtClean="0"/>
              <a:t>Inv</a:t>
            </a:r>
            <a:r>
              <a:rPr lang="en-GB" dirty="0" smtClean="0"/>
              <a:t> will give a unique n x m matrix C</a:t>
            </a:r>
            <a:r>
              <a:rPr lang="en-GB" baseline="30000" dirty="0" smtClean="0"/>
              <a:t>+</a:t>
            </a:r>
          </a:p>
          <a:p>
            <a:r>
              <a:rPr lang="en-GB" dirty="0" err="1" smtClean="0"/>
              <a:t>Pinv</a:t>
            </a:r>
            <a:r>
              <a:rPr lang="en-GB" dirty="0" smtClean="0"/>
              <a:t>(C) = C</a:t>
            </a:r>
            <a:r>
              <a:rPr lang="en-GB" baseline="30000" dirty="0" smtClean="0"/>
              <a:t>T</a:t>
            </a:r>
            <a:r>
              <a:rPr lang="en-GB" dirty="0" smtClean="0"/>
              <a:t>(C x C</a:t>
            </a:r>
            <a:r>
              <a:rPr lang="en-GB" baseline="30000" dirty="0" smtClean="0"/>
              <a:t>T</a:t>
            </a:r>
            <a:r>
              <a:rPr lang="en-GB" dirty="0" smtClean="0"/>
              <a:t>)</a:t>
            </a:r>
            <a:r>
              <a:rPr lang="en-GB" baseline="30000" dirty="0" smtClean="0"/>
              <a:t>-1</a:t>
            </a:r>
          </a:p>
          <a:p>
            <a:r>
              <a:rPr lang="en-GB" dirty="0" smtClean="0"/>
              <a:t>C multiplied by it’s transpose will generate a square matrix which can then be inverted.</a:t>
            </a:r>
          </a:p>
          <a:p>
            <a:r>
              <a:rPr lang="en-GB" dirty="0" smtClean="0"/>
              <a:t>Then the transpose is multiplied by this matrix, essentially cancelling it’s effect.</a:t>
            </a:r>
          </a:p>
          <a:p>
            <a:r>
              <a:rPr lang="en-GB" dirty="0" smtClean="0"/>
              <a:t>Clever, eh!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86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Pinv</a:t>
            </a:r>
            <a:r>
              <a:rPr lang="en-GB" dirty="0" smtClean="0"/>
              <a:t> 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6" y="942856"/>
            <a:ext cx="8352064" cy="1634089"/>
          </a:xfrm>
        </p:spPr>
        <p:txBody>
          <a:bodyPr/>
          <a:lstStyle/>
          <a:p>
            <a:r>
              <a:rPr lang="en-GB" dirty="0" smtClean="0"/>
              <a:t>So, in </a:t>
            </a:r>
            <a:r>
              <a:rPr lang="en-GB" dirty="0" err="1" smtClean="0"/>
              <a:t>Matlab</a:t>
            </a:r>
            <a:r>
              <a:rPr lang="en-GB" dirty="0" smtClean="0"/>
              <a:t>, the pseudo inverse of C is written as:</a:t>
            </a:r>
          </a:p>
          <a:p>
            <a:pPr marL="0" indent="0">
              <a:buNone/>
            </a:pP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pinv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(C)</a:t>
            </a:r>
          </a:p>
          <a:p>
            <a:r>
              <a:rPr lang="en-GB" dirty="0" smtClean="0">
                <a:cs typeface="Courier New" panose="02070309020205020404" pitchFamily="49" charset="0"/>
              </a:rPr>
              <a:t>Which, in this case, will give us the result:</a:t>
            </a:r>
            <a:endParaRPr lang="en-GB" dirty="0">
              <a:cs typeface="Courier New" panose="02070309020205020404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91886" y="2361438"/>
            <a:ext cx="6466998" cy="2020557"/>
            <a:chOff x="1363683" y="2575194"/>
            <a:chExt cx="6466998" cy="202055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0714" y="2983860"/>
              <a:ext cx="5969967" cy="161189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55075" y="2575194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W</a:t>
              </a:r>
              <a:endParaRPr lang="en-GB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63026" y="2575194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X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86019" y="2575194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Y</a:t>
              </a:r>
              <a:endParaRPr lang="en-GB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09012" y="2575194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Z</a:t>
              </a:r>
              <a:endParaRPr lang="en-GB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63683" y="2995735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FL</a:t>
              </a:r>
              <a:endParaRPr lang="en-GB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63683" y="3413222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BL</a:t>
              </a:r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63683" y="3803357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BR</a:t>
              </a:r>
              <a:endParaRPr lang="en-GB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63683" y="422641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FR</a:t>
              </a:r>
              <a:endParaRPr lang="en-GB" dirty="0"/>
            </a:p>
          </p:txBody>
        </p:sp>
      </p:grpSp>
      <p:sp>
        <p:nvSpPr>
          <p:cNvPr id="14" name="Content Placeholder 2"/>
          <p:cNvSpPr txBox="1">
            <a:spLocks/>
          </p:cNvSpPr>
          <p:nvPr/>
        </p:nvSpPr>
        <p:spPr>
          <a:xfrm>
            <a:off x="391886" y="4575154"/>
            <a:ext cx="8352064" cy="1489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This is our decoding matrix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66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4"/>
          <p:cNvPicPr>
            <a:picLocks noChangeAspect="1" noChangeArrowheads="1"/>
          </p:cNvPicPr>
          <p:nvPr/>
        </p:nvPicPr>
        <p:blipFill>
          <a:blip r:embed="rId3"/>
          <a:srcRect l="18831" r="12553" b="8640"/>
          <a:stretch>
            <a:fillRect/>
          </a:stretch>
        </p:blipFill>
        <p:spPr bwMode="auto">
          <a:xfrm>
            <a:off x="52388" y="1825625"/>
            <a:ext cx="4178300" cy="4176713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0"/>
            <a:ext cx="7896225" cy="803275"/>
          </a:xfrm>
        </p:spPr>
        <p:txBody>
          <a:bodyPr/>
          <a:lstStyle/>
          <a:p>
            <a:pPr eaLnBrk="1" hangingPunct="1"/>
            <a:r>
              <a:rPr lang="en-GB" dirty="0" smtClean="0"/>
              <a:t>Combining Microphone Patterns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2113" y="717550"/>
            <a:ext cx="8220075" cy="13668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smtClean="0"/>
              <a:t>It’s possible to create any microphone pattern between an omni-directional and a figure of 8, by x-fading between the two…</a:t>
            </a:r>
          </a:p>
        </p:txBody>
      </p:sp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4341264" y="2505892"/>
            <a:ext cx="4101981" cy="268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r>
              <a:rPr lang="en-GB" sz="2000" dirty="0"/>
              <a:t>Omni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r>
              <a:rPr lang="en-GB" sz="2000" dirty="0" smtClean="0"/>
              <a:t>r(</a:t>
            </a:r>
            <a:r>
              <a:rPr lang="el-GR" sz="2000" dirty="0" smtClean="0">
                <a:cs typeface="Arial" charset="0"/>
              </a:rPr>
              <a:t>θ</a:t>
            </a:r>
            <a:r>
              <a:rPr lang="en-GB" sz="2000" dirty="0" smtClean="0">
                <a:cs typeface="Arial" charset="0"/>
              </a:rPr>
              <a:t>) </a:t>
            </a:r>
            <a:r>
              <a:rPr lang="en-GB" sz="2000" dirty="0">
                <a:cs typeface="Arial" charset="0"/>
              </a:rPr>
              <a:t>= 1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r>
              <a:rPr lang="en-GB" sz="2000" dirty="0">
                <a:cs typeface="Arial" charset="0"/>
              </a:rPr>
              <a:t>Figure of 8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r>
              <a:rPr lang="en-GB" sz="2000" dirty="0" smtClean="0">
                <a:cs typeface="Arial" charset="0"/>
              </a:rPr>
              <a:t>r(</a:t>
            </a:r>
            <a:r>
              <a:rPr lang="el-GR" sz="2000" dirty="0" smtClean="0">
                <a:cs typeface="Arial" charset="0"/>
              </a:rPr>
              <a:t>θ</a:t>
            </a:r>
            <a:r>
              <a:rPr lang="en-GB" sz="2000" dirty="0" smtClean="0">
                <a:cs typeface="Arial" charset="0"/>
              </a:rPr>
              <a:t>) </a:t>
            </a:r>
            <a:r>
              <a:rPr lang="en-GB" sz="2000" dirty="0">
                <a:cs typeface="Arial" charset="0"/>
              </a:rPr>
              <a:t>= </a:t>
            </a:r>
            <a:r>
              <a:rPr lang="en-GB" sz="2000" dirty="0" err="1">
                <a:cs typeface="Arial" charset="0"/>
              </a:rPr>
              <a:t>cos</a:t>
            </a:r>
            <a:r>
              <a:rPr lang="en-GB" sz="2000" dirty="0">
                <a:cs typeface="Arial" charset="0"/>
              </a:rPr>
              <a:t>(</a:t>
            </a:r>
            <a:r>
              <a:rPr lang="el-GR" sz="2000" dirty="0">
                <a:cs typeface="Arial" charset="0"/>
              </a:rPr>
              <a:t>θ</a:t>
            </a:r>
            <a:r>
              <a:rPr lang="en-GB" sz="2000" dirty="0">
                <a:cs typeface="Arial" charset="0"/>
              </a:rPr>
              <a:t>)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r>
              <a:rPr lang="en-GB" sz="2000" dirty="0">
                <a:cs typeface="Arial" charset="0"/>
              </a:rPr>
              <a:t>Mixing equation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r>
              <a:rPr lang="en-GB" sz="2000" dirty="0" smtClean="0">
                <a:cs typeface="Arial" charset="0"/>
              </a:rPr>
              <a:t>r(</a:t>
            </a:r>
            <a:r>
              <a:rPr lang="el-GR" sz="2000" dirty="0" smtClean="0">
                <a:cs typeface="Arial" charset="0"/>
              </a:rPr>
              <a:t>θ</a:t>
            </a:r>
            <a:r>
              <a:rPr lang="en-GB" sz="2000" dirty="0" smtClean="0">
                <a:cs typeface="Arial" charset="0"/>
              </a:rPr>
              <a:t>) </a:t>
            </a:r>
            <a:r>
              <a:rPr lang="en-GB" sz="2000" dirty="0">
                <a:cs typeface="Arial" charset="0"/>
              </a:rPr>
              <a:t>= 0.5 x ((2-d</a:t>
            </a:r>
            <a:r>
              <a:rPr lang="en-GB" sz="2000" dirty="0" smtClean="0">
                <a:cs typeface="Arial" charset="0"/>
              </a:rPr>
              <a:t>).</a:t>
            </a:r>
            <a:r>
              <a:rPr lang="en-GB" sz="2000" dirty="0" err="1" smtClean="0">
                <a:cs typeface="Arial" charset="0"/>
              </a:rPr>
              <a:t>omni</a:t>
            </a:r>
            <a:r>
              <a:rPr lang="en-GB" sz="2000" dirty="0" smtClean="0">
                <a:cs typeface="Arial" charset="0"/>
              </a:rPr>
              <a:t> </a:t>
            </a:r>
            <a:r>
              <a:rPr lang="en-GB" sz="2000" dirty="0">
                <a:cs typeface="Arial" charset="0"/>
              </a:rPr>
              <a:t>+ (d x </a:t>
            </a:r>
            <a:r>
              <a:rPr lang="en-GB" sz="2000" dirty="0" smtClean="0">
                <a:cs typeface="Arial" charset="0"/>
              </a:rPr>
              <a:t>f8))</a:t>
            </a:r>
            <a:endParaRPr lang="el-GR" sz="2000" dirty="0"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77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Polar Pattern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6" y="942856"/>
            <a:ext cx="8352064" cy="1264885"/>
          </a:xfrm>
        </p:spPr>
        <p:txBody>
          <a:bodyPr/>
          <a:lstStyle/>
          <a:p>
            <a:r>
              <a:rPr lang="en-GB" dirty="0" smtClean="0"/>
              <a:t>What does the polar pattern of the resulting virtual microphone look like? (note I’m using blue for in-phase, red for out-of-phase)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918" y="1884363"/>
            <a:ext cx="4445000" cy="42926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91886" y="2211483"/>
            <a:ext cx="4176032" cy="396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virtual mic is pointing at the </a:t>
            </a:r>
            <a:r>
              <a:rPr lang="en-GB" dirty="0" smtClean="0"/>
              <a:t>speaker</a:t>
            </a:r>
          </a:p>
          <a:p>
            <a:r>
              <a:rPr lang="en-GB" dirty="0" smtClean="0"/>
              <a:t>With a polar pattern of around 1.33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34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about a rectangle decode?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Speakers at +/- 30 degrees and +/- 150?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38" y="1966585"/>
            <a:ext cx="5433310" cy="384256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51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Higher Orders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93" y="695325"/>
            <a:ext cx="5505450" cy="616267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88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6" y="1"/>
            <a:ext cx="8352064" cy="52722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Psycho-acoustic Optimisation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527223"/>
                <a:ext cx="8352064" cy="568379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GB" dirty="0" smtClean="0"/>
                  <a:t>The pseudo inverse method satisfies the velocity vector analysis.</a:t>
                </a:r>
              </a:p>
              <a:p>
                <a:r>
                  <a:rPr lang="en-GB" dirty="0" smtClean="0"/>
                  <a:t>In order to correctly satisfy the energy vector, used for higher frequencies, per-order gains can be used to ‘shift’ the polar pattern.</a:t>
                </a:r>
              </a:p>
              <a:p>
                <a:r>
                  <a:rPr lang="en-GB" dirty="0" smtClean="0"/>
                  <a:t>Or an ‘in-phase’ polar pattern can be constructed.</a:t>
                </a:r>
              </a:p>
              <a:p>
                <a:r>
                  <a:rPr lang="en-GB" dirty="0" smtClean="0"/>
                  <a:t>N</a:t>
                </a:r>
                <a:r>
                  <a:rPr lang="en-GB" dirty="0"/>
                  <a:t>   = system order</a:t>
                </a:r>
                <a:br>
                  <a:rPr lang="en-GB" dirty="0"/>
                </a:br>
                <a:r>
                  <a:rPr lang="en-GB" dirty="0" err="1" smtClean="0"/>
                  <a:t>g</a:t>
                </a:r>
                <a:r>
                  <a:rPr lang="en-GB" baseline="-25000" dirty="0" err="1" smtClean="0"/>
                  <a:t>n</a:t>
                </a:r>
                <a:r>
                  <a:rPr lang="en-GB" dirty="0" smtClean="0"/>
                  <a:t> </a:t>
                </a:r>
                <a:r>
                  <a:rPr lang="en-GB" dirty="0"/>
                  <a:t>= relative gain for degree </a:t>
                </a:r>
                <a:r>
                  <a:rPr lang="en-GB" i="1" dirty="0"/>
                  <a:t>m</a:t>
                </a:r>
                <a:r>
                  <a:rPr lang="en-GB" dirty="0"/>
                  <a:t/>
                </a:r>
                <a:br>
                  <a:rPr lang="en-GB" dirty="0"/>
                </a:br>
                <a:r>
                  <a:rPr lang="en-GB" dirty="0" err="1" smtClean="0"/>
                  <a:t>P</a:t>
                </a:r>
                <a:r>
                  <a:rPr lang="en-GB" baseline="-25000" dirty="0" err="1" smtClean="0"/>
                  <a:t>n</a:t>
                </a:r>
                <a:r>
                  <a:rPr lang="en-GB" dirty="0" smtClean="0"/>
                  <a:t> </a:t>
                </a:r>
                <a:r>
                  <a:rPr lang="en-GB" dirty="0"/>
                  <a:t>= the degree </a:t>
                </a:r>
                <a:r>
                  <a:rPr lang="en-GB" i="1" dirty="0"/>
                  <a:t>m</a:t>
                </a:r>
                <a:r>
                  <a:rPr lang="en-GB" dirty="0"/>
                  <a:t> Legendre </a:t>
                </a:r>
                <a:r>
                  <a:rPr lang="en-GB" dirty="0" smtClean="0"/>
                  <a:t>polynomial</a:t>
                </a:r>
              </a:p>
              <a:p>
                <a:r>
                  <a:rPr lang="en-GB" dirty="0" smtClean="0"/>
                  <a:t>2D </a:t>
                </a:r>
                <a:r>
                  <a:rPr lang="en-GB" dirty="0"/>
                  <a:t>max-</a:t>
                </a:r>
                <a:r>
                  <a:rPr lang="en-GB" dirty="0" err="1"/>
                  <a:t>rE</a:t>
                </a:r>
                <a:r>
                  <a:rPr lang="en-GB" dirty="0"/>
                  <a:t>:</a:t>
                </a:r>
                <a:br>
                  <a:rPr lang="en-GB" dirty="0"/>
                </a:br>
                <a:r>
                  <a:rPr lang="en-GB" dirty="0"/>
                  <a:t>     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𝑟𝐸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den>
                        </m:f>
                      </m:e>
                    </m:d>
                  </m:oMath>
                </a14:m>
                <a:r>
                  <a:rPr lang="en-GB" dirty="0" smtClean="0"/>
                  <a:t/>
                </a:r>
                <a:br>
                  <a:rPr lang="en-GB" dirty="0" smtClean="0"/>
                </a:br>
                <a:r>
                  <a:rPr lang="en-GB" dirty="0"/>
                  <a:t>    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den>
                        </m:f>
                      </m:e>
                    </m:d>
                  </m:oMath>
                </a14:m>
                <a:endParaRPr lang="en-GB" dirty="0" smtClean="0"/>
              </a:p>
              <a:p>
                <a:r>
                  <a:rPr lang="en-GB" dirty="0" smtClean="0"/>
                  <a:t>3D </a:t>
                </a:r>
                <a:r>
                  <a:rPr lang="en-GB" dirty="0"/>
                  <a:t>max-</a:t>
                </a:r>
                <a:r>
                  <a:rPr lang="en-GB" dirty="0" err="1"/>
                  <a:t>rE</a:t>
                </a:r>
                <a:r>
                  <a:rPr lang="en-GB" dirty="0"/>
                  <a:t>:</a:t>
                </a:r>
                <a:br>
                  <a:rPr lang="en-GB" dirty="0"/>
                </a:br>
                <a:r>
                  <a:rPr lang="en-GB" dirty="0"/>
                  <a:t> </a:t>
                </a:r>
                <a:r>
                  <a:rPr lang="en-GB" dirty="0" smtClean="0"/>
                  <a:t>    </a:t>
                </a:r>
                <a:r>
                  <a:rPr lang="en-GB" dirty="0" err="1" smtClean="0"/>
                  <a:t>rE</a:t>
                </a:r>
                <a:r>
                  <a:rPr lang="en-GB" dirty="0" smtClean="0"/>
                  <a:t> </a:t>
                </a:r>
                <a:r>
                  <a:rPr lang="en-GB" dirty="0"/>
                  <a:t>= largest root </a:t>
                </a:r>
                <a:r>
                  <a:rPr lang="en-GB" dirty="0" err="1" smtClean="0"/>
                  <a:t>of</a:t>
                </a:r>
                <a:r>
                  <a:rPr lang="en-GB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dirty="0"/>
                  <a:t/>
                </a:r>
                <a:br>
                  <a:rPr lang="en-GB" dirty="0"/>
                </a:br>
                <a:r>
                  <a:rPr lang="en-GB" dirty="0"/>
                  <a:t> </a:t>
                </a:r>
                <a:r>
                  <a:rPr lang="en-GB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𝑟𝐸</m:t>
                        </m:r>
                      </m:e>
                    </m:d>
                  </m:oMath>
                </a14:m>
                <a:endParaRPr lang="en-GB" dirty="0" smtClean="0"/>
              </a:p>
              <a:p>
                <a:r>
                  <a:rPr lang="en-GB" dirty="0" smtClean="0"/>
                  <a:t>2D </a:t>
                </a:r>
                <a:r>
                  <a:rPr lang="en-GB" dirty="0"/>
                  <a:t>in-phase:</a:t>
                </a:r>
                <a:br>
                  <a:rPr lang="en-GB" dirty="0"/>
                </a:br>
                <a:r>
                  <a:rPr lang="en-GB" dirty="0"/>
                  <a:t>    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𝑁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e>
                            </m:d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𝑁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𝑁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GB" dirty="0" smtClean="0"/>
              </a:p>
              <a:p>
                <a:r>
                  <a:rPr lang="en-GB" dirty="0" smtClean="0"/>
                  <a:t>3D </a:t>
                </a:r>
                <a:r>
                  <a:rPr lang="en-GB" dirty="0"/>
                  <a:t>in-phase:</a:t>
                </a:r>
                <a:br>
                  <a:rPr lang="en-GB" dirty="0"/>
                </a:br>
                <a:r>
                  <a:rPr lang="en-GB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!×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𝑁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𝑁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!∗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𝑁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GB" dirty="0" smtClean="0"/>
              </a:p>
              <a:p>
                <a:r>
                  <a:rPr lang="en-GB" dirty="0" smtClean="0"/>
                  <a:t>The bible for all this is Jerome Daniel’s work e.g. </a:t>
                </a:r>
                <a:r>
                  <a:rPr lang="en-GB" dirty="0" smtClean="0">
                    <a:hlinkClick r:id="rId2"/>
                  </a:rPr>
                  <a:t>http</a:t>
                </a:r>
                <a:r>
                  <a:rPr lang="en-GB" dirty="0">
                    <a:hlinkClick r:id="rId2"/>
                  </a:rPr>
                  <a:t>://</a:t>
                </a:r>
                <a:r>
                  <a:rPr lang="en-GB" dirty="0" smtClean="0">
                    <a:hlinkClick r:id="rId2"/>
                  </a:rPr>
                  <a:t>www.aes.org/e-lib/browse.cfm?elib=8385</a:t>
                </a:r>
                <a:r>
                  <a:rPr lang="en-GB" dirty="0" smtClean="0"/>
                  <a:t>) or </a:t>
                </a:r>
                <a:r>
                  <a:rPr lang="en-GB" dirty="0" smtClean="0">
                    <a:hlinkClick r:id="rId3"/>
                  </a:rPr>
                  <a:t>Aaron Heller using Maxima</a:t>
                </a:r>
                <a:endParaRPr lang="en-GB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527223"/>
                <a:ext cx="8352064" cy="5683796"/>
              </a:xfrm>
              <a:blipFill rotWithShape="0">
                <a:blip r:embed="rId4"/>
                <a:stretch>
                  <a:fillRect l="-657" t="-19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66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Psycho-acoustic Optimisation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 </a:t>
            </a:r>
            <a:r>
              <a:rPr lang="en-GB" dirty="0" err="1"/>
              <a:t>rE</a:t>
            </a:r>
            <a:r>
              <a:rPr lang="en-GB" dirty="0"/>
              <a:t>  2D  |   0      1      2      3      4</a:t>
            </a:r>
          </a:p>
          <a:p>
            <a:pPr marL="0" indent="0">
              <a:buNone/>
            </a:pPr>
            <a:r>
              <a:rPr lang="en-GB" dirty="0"/>
              <a:t>  ------------------------------------------------</a:t>
            </a:r>
          </a:p>
          <a:p>
            <a:pPr marL="0" indent="0">
              <a:buNone/>
            </a:pPr>
            <a:r>
              <a:rPr lang="en-GB" dirty="0"/>
              <a:t>           1 |   1   0.707</a:t>
            </a:r>
          </a:p>
          <a:p>
            <a:pPr marL="0" indent="0">
              <a:buNone/>
            </a:pPr>
            <a:r>
              <a:rPr lang="en-GB" dirty="0"/>
              <a:t>           2 |   1   0.866  0.500</a:t>
            </a:r>
          </a:p>
          <a:p>
            <a:pPr marL="0" indent="0">
              <a:buNone/>
            </a:pPr>
            <a:r>
              <a:rPr lang="en-GB" dirty="0"/>
              <a:t>           3 |   1   0.924  0.707  0.383</a:t>
            </a:r>
          </a:p>
          <a:p>
            <a:pPr marL="0" indent="0">
              <a:buNone/>
            </a:pPr>
            <a:r>
              <a:rPr lang="en-GB" dirty="0"/>
              <a:t>           4 |   1   0.951  0.809  0.588  0.309</a:t>
            </a:r>
          </a:p>
          <a:p>
            <a:pPr marL="0" indent="0">
              <a:buNone/>
            </a:pPr>
            <a:r>
              <a:rPr lang="en-GB" dirty="0"/>
              <a:t>  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dirty="0" err="1"/>
              <a:t>rE</a:t>
            </a:r>
            <a:r>
              <a:rPr lang="en-GB" dirty="0"/>
              <a:t>  3D  |   0      1      2      3      4</a:t>
            </a:r>
          </a:p>
          <a:p>
            <a:pPr marL="0" indent="0">
              <a:buNone/>
            </a:pPr>
            <a:r>
              <a:rPr lang="en-GB" dirty="0"/>
              <a:t>  ------------------------------------------------</a:t>
            </a:r>
          </a:p>
          <a:p>
            <a:pPr marL="0" indent="0">
              <a:buNone/>
            </a:pPr>
            <a:r>
              <a:rPr lang="en-GB" dirty="0"/>
              <a:t>           1 |   1   0.577</a:t>
            </a:r>
          </a:p>
          <a:p>
            <a:pPr marL="0" indent="0">
              <a:buNone/>
            </a:pPr>
            <a:r>
              <a:rPr lang="en-GB" dirty="0"/>
              <a:t>           2 |   1   0.775  0.400</a:t>
            </a:r>
          </a:p>
          <a:p>
            <a:pPr marL="0" indent="0">
              <a:buNone/>
            </a:pPr>
            <a:r>
              <a:rPr lang="en-GB" dirty="0"/>
              <a:t>           3 |   1   0.862  0.612  0.305</a:t>
            </a:r>
          </a:p>
          <a:p>
            <a:pPr marL="0" indent="0">
              <a:buNone/>
            </a:pPr>
            <a:r>
              <a:rPr lang="en-GB" dirty="0"/>
              <a:t>           4 |   1   0.906  0.732  0.501  0.246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7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In-phase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smtClean="0"/>
              <a:t> </a:t>
            </a:r>
            <a:r>
              <a:rPr lang="en-GB" dirty="0"/>
              <a:t>IP  2D     |   0      1      </a:t>
            </a:r>
            <a:r>
              <a:rPr lang="en-GB" dirty="0" smtClean="0"/>
              <a:t>    2</a:t>
            </a:r>
            <a:r>
              <a:rPr lang="en-GB" dirty="0"/>
              <a:t>      </a:t>
            </a:r>
            <a:r>
              <a:rPr lang="en-GB" dirty="0" smtClean="0"/>
              <a:t>   3</a:t>
            </a:r>
            <a:r>
              <a:rPr lang="en-GB" dirty="0"/>
              <a:t>      </a:t>
            </a:r>
            <a:r>
              <a:rPr lang="en-GB" dirty="0" smtClean="0"/>
              <a:t>   4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 </a:t>
            </a:r>
            <a:r>
              <a:rPr lang="en-GB" dirty="0"/>
              <a:t>------------------------------------------------</a:t>
            </a:r>
            <a:br>
              <a:rPr lang="en-GB" dirty="0"/>
            </a:br>
            <a:r>
              <a:rPr lang="en-GB" dirty="0"/>
              <a:t>             1 |   1   0.500</a:t>
            </a:r>
            <a:br>
              <a:rPr lang="en-GB" dirty="0"/>
            </a:br>
            <a:r>
              <a:rPr lang="en-GB" dirty="0"/>
              <a:t>             2 |   1   0.667  0.167</a:t>
            </a:r>
            <a:br>
              <a:rPr lang="en-GB" dirty="0"/>
            </a:br>
            <a:r>
              <a:rPr lang="en-GB" dirty="0"/>
              <a:t>             3 |   1   0.750  0.300  0.050</a:t>
            </a:r>
            <a:br>
              <a:rPr lang="en-GB" dirty="0"/>
            </a:br>
            <a:r>
              <a:rPr lang="en-GB" dirty="0"/>
              <a:t>             4 |   1   0.800  0.400  0.114  0.014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 </a:t>
            </a:r>
            <a:r>
              <a:rPr lang="en-GB" dirty="0"/>
              <a:t>IP  3D     |   0      1      </a:t>
            </a:r>
            <a:r>
              <a:rPr lang="en-GB" dirty="0" smtClean="0"/>
              <a:t>    2</a:t>
            </a:r>
            <a:r>
              <a:rPr lang="en-GB" dirty="0"/>
              <a:t>      </a:t>
            </a:r>
            <a:r>
              <a:rPr lang="en-GB" dirty="0" smtClean="0"/>
              <a:t>   3</a:t>
            </a:r>
            <a:r>
              <a:rPr lang="en-GB" dirty="0"/>
              <a:t>      </a:t>
            </a:r>
            <a:r>
              <a:rPr lang="en-GB" dirty="0" smtClean="0"/>
              <a:t>   4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 </a:t>
            </a:r>
            <a:r>
              <a:rPr lang="en-GB" dirty="0"/>
              <a:t>------------------------------------------------</a:t>
            </a:r>
            <a:br>
              <a:rPr lang="en-GB" dirty="0"/>
            </a:br>
            <a:r>
              <a:rPr lang="en-GB" dirty="0"/>
              <a:t>             1 |   1   0.333</a:t>
            </a:r>
            <a:br>
              <a:rPr lang="en-GB" dirty="0"/>
            </a:br>
            <a:r>
              <a:rPr lang="en-GB" dirty="0"/>
              <a:t>             2 |   1   0.500  0.100</a:t>
            </a:r>
            <a:br>
              <a:rPr lang="en-GB" dirty="0"/>
            </a:br>
            <a:r>
              <a:rPr lang="en-GB" dirty="0"/>
              <a:t>             3 |   1   0.600  0.200  0.029</a:t>
            </a:r>
            <a:br>
              <a:rPr lang="en-GB" dirty="0"/>
            </a:br>
            <a:r>
              <a:rPr lang="en-GB" dirty="0"/>
              <a:t>             4 |   1   0.667  0.286  0.071  0.008 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54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End Result – 4 speaker Quad</a:t>
            </a: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193058" y="939115"/>
            <a:ext cx="1354861" cy="172994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ß"/>
            </a:pPr>
            <a:r>
              <a:rPr lang="en-GB" dirty="0" smtClean="0"/>
              <a:t>LF</a:t>
            </a:r>
          </a:p>
          <a:p>
            <a:pPr>
              <a:buFont typeface="Wingdings" panose="05000000000000000000" pitchFamily="2" charset="2"/>
              <a:buChar char="ß"/>
            </a:pPr>
            <a:endParaRPr lang="en-GB" dirty="0"/>
          </a:p>
          <a:p>
            <a:pPr marL="0" indent="0" algn="r">
              <a:buNone/>
            </a:pPr>
            <a:r>
              <a:rPr lang="en-GB" dirty="0" smtClean="0"/>
              <a:t>HF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65" y="828721"/>
            <a:ext cx="2591747" cy="2502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67" y="3179806"/>
            <a:ext cx="3886345" cy="29161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870" y="3179806"/>
            <a:ext cx="3996130" cy="29985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820" y="784796"/>
            <a:ext cx="2238229" cy="24574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77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0"/>
            <a:ext cx="7896225" cy="803275"/>
          </a:xfrm>
        </p:spPr>
        <p:txBody>
          <a:bodyPr/>
          <a:lstStyle/>
          <a:p>
            <a:pPr eaLnBrk="1" hangingPunct="1"/>
            <a:r>
              <a:rPr lang="en-GB" smtClean="0"/>
              <a:t>Visualisations</a:t>
            </a:r>
          </a:p>
        </p:txBody>
      </p:sp>
      <p:sp>
        <p:nvSpPr>
          <p:cNvPr id="10243" name="AutoShape 4">
            <a:hlinkClick r:id="rId2" highlightClick="1"/>
          </p:cNvPr>
          <p:cNvSpPr>
            <a:spLocks noChangeArrowheads="1"/>
          </p:cNvSpPr>
          <p:nvPr/>
        </p:nvSpPr>
        <p:spPr bwMode="auto">
          <a:xfrm>
            <a:off x="250825" y="2708275"/>
            <a:ext cx="2087563" cy="792163"/>
          </a:xfrm>
          <a:prstGeom prst="actionButtonBlan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n-GB" sz="2000"/>
              <a:t>1</a:t>
            </a:r>
            <a:r>
              <a:rPr lang="en-GB" sz="2000" baseline="30000"/>
              <a:t>st</a:t>
            </a:r>
            <a:r>
              <a:rPr lang="en-GB" sz="2000"/>
              <a:t>, 2</a:t>
            </a:r>
            <a:r>
              <a:rPr lang="en-GB" sz="2000" baseline="30000"/>
              <a:t>nd</a:t>
            </a:r>
            <a:r>
              <a:rPr lang="en-GB" sz="2000"/>
              <a:t> &amp; 3</a:t>
            </a:r>
            <a:r>
              <a:rPr lang="en-GB" sz="2000" baseline="30000"/>
              <a:t>rd</a:t>
            </a:r>
            <a:r>
              <a:rPr lang="en-GB" sz="2000"/>
              <a:t> Order </a:t>
            </a:r>
          </a:p>
          <a:p>
            <a:pPr algn="ctr" eaLnBrk="0" hangingPunct="0">
              <a:defRPr/>
            </a:pPr>
            <a:r>
              <a:rPr lang="en-GB" sz="2000"/>
              <a:t>Regular Decode</a:t>
            </a:r>
          </a:p>
        </p:txBody>
      </p:sp>
      <p:sp>
        <p:nvSpPr>
          <p:cNvPr id="10244" name="AutoShape 5">
            <a:hlinkClick r:id="rId3" highlightClick="1"/>
          </p:cNvPr>
          <p:cNvSpPr>
            <a:spLocks noChangeArrowheads="1"/>
          </p:cNvSpPr>
          <p:nvPr/>
        </p:nvSpPr>
        <p:spPr bwMode="auto">
          <a:xfrm>
            <a:off x="250825" y="1628775"/>
            <a:ext cx="2087563" cy="792163"/>
          </a:xfrm>
          <a:prstGeom prst="actionButtonBlan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n-GB" sz="2000" dirty="0" err="1"/>
              <a:t>Ambisonic</a:t>
            </a:r>
            <a:r>
              <a:rPr lang="en-GB" sz="2000" dirty="0"/>
              <a:t> Signals</a:t>
            </a:r>
          </a:p>
        </p:txBody>
      </p:sp>
      <p:sp>
        <p:nvSpPr>
          <p:cNvPr id="10245" name="AutoShape 6">
            <a:hlinkClick r:id="rId4" highlightClick="1"/>
          </p:cNvPr>
          <p:cNvSpPr>
            <a:spLocks noChangeArrowheads="1"/>
          </p:cNvSpPr>
          <p:nvPr/>
        </p:nvSpPr>
        <p:spPr bwMode="auto">
          <a:xfrm>
            <a:off x="250825" y="3787775"/>
            <a:ext cx="2087563" cy="792163"/>
          </a:xfrm>
          <a:prstGeom prst="actionButtonBlan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n-GB" sz="2000" dirty="0"/>
              <a:t>Why not 3</a:t>
            </a:r>
            <a:r>
              <a:rPr lang="en-GB" sz="2000" baseline="30000" dirty="0"/>
              <a:t>rd</a:t>
            </a:r>
            <a:r>
              <a:rPr lang="en-GB" sz="2000" dirty="0"/>
              <a:t> Order </a:t>
            </a:r>
          </a:p>
          <a:p>
            <a:pPr algn="ctr" eaLnBrk="0" hangingPunct="0">
              <a:defRPr/>
            </a:pPr>
            <a:r>
              <a:rPr lang="en-GB" sz="2000" dirty="0"/>
              <a:t>All the time???</a:t>
            </a:r>
          </a:p>
        </p:txBody>
      </p:sp>
      <p:sp>
        <p:nvSpPr>
          <p:cNvPr id="10246" name="AutoShape 8">
            <a:hlinkClick r:id="rId5" highlightClick="1"/>
          </p:cNvPr>
          <p:cNvSpPr>
            <a:spLocks noChangeArrowheads="1"/>
          </p:cNvSpPr>
          <p:nvPr/>
        </p:nvSpPr>
        <p:spPr bwMode="auto">
          <a:xfrm>
            <a:off x="250825" y="4868863"/>
            <a:ext cx="2087563" cy="792162"/>
          </a:xfrm>
          <a:prstGeom prst="actionButtonBlan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n-GB" sz="2000"/>
              <a:t>3</a:t>
            </a:r>
            <a:r>
              <a:rPr lang="en-GB" sz="2000" baseline="30000"/>
              <a:t>rd</a:t>
            </a:r>
            <a:r>
              <a:rPr lang="en-GB" sz="2000"/>
              <a:t> Order </a:t>
            </a:r>
          </a:p>
          <a:p>
            <a:pPr algn="ctr" eaLnBrk="0" hangingPunct="0">
              <a:defRPr/>
            </a:pPr>
            <a:r>
              <a:rPr lang="en-GB" sz="2000"/>
              <a:t>Irregular Decode</a:t>
            </a:r>
          </a:p>
        </p:txBody>
      </p:sp>
      <p:sp>
        <p:nvSpPr>
          <p:cNvPr id="7" name="AutoShape 4">
            <a:hlinkClick r:id="rId6" action="ppaction://program" highlightClick="1"/>
          </p:cNvPr>
          <p:cNvSpPr>
            <a:spLocks noChangeArrowheads="1"/>
          </p:cNvSpPr>
          <p:nvPr/>
        </p:nvSpPr>
        <p:spPr bwMode="auto">
          <a:xfrm>
            <a:off x="3132138" y="2708275"/>
            <a:ext cx="2087562" cy="792163"/>
          </a:xfrm>
          <a:prstGeom prst="actionButtonBlank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, 2</a:t>
            </a:r>
            <a:r>
              <a:rPr lang="en-GB" sz="2000" baseline="30000" dirty="0"/>
              <a:t>nd</a:t>
            </a:r>
            <a:r>
              <a:rPr lang="en-GB" sz="2000" dirty="0"/>
              <a:t> &amp; 3</a:t>
            </a:r>
            <a:r>
              <a:rPr lang="en-GB" sz="2000" baseline="30000" dirty="0"/>
              <a:t>rd</a:t>
            </a:r>
            <a:r>
              <a:rPr lang="en-GB" sz="2000" dirty="0"/>
              <a:t> Order </a:t>
            </a:r>
          </a:p>
          <a:p>
            <a:pPr algn="ctr" eaLnBrk="0" hangingPunct="0">
              <a:defRPr/>
            </a:pPr>
            <a:r>
              <a:rPr lang="en-GB" sz="2000" dirty="0"/>
              <a:t>Regular Decode</a:t>
            </a:r>
          </a:p>
        </p:txBody>
      </p:sp>
      <p:sp>
        <p:nvSpPr>
          <p:cNvPr id="8" name="AutoShape 5">
            <a:hlinkClick r:id="rId7" action="ppaction://program" highlightClick="1"/>
          </p:cNvPr>
          <p:cNvSpPr>
            <a:spLocks noChangeArrowheads="1"/>
          </p:cNvSpPr>
          <p:nvPr/>
        </p:nvSpPr>
        <p:spPr bwMode="auto">
          <a:xfrm>
            <a:off x="3132138" y="1628775"/>
            <a:ext cx="2087562" cy="792163"/>
          </a:xfrm>
          <a:prstGeom prst="actionButtonBlank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n-GB" sz="2000" dirty="0" err="1"/>
              <a:t>Ambisonic</a:t>
            </a:r>
            <a:r>
              <a:rPr lang="en-GB" sz="2000" dirty="0"/>
              <a:t> Signals</a:t>
            </a:r>
          </a:p>
        </p:txBody>
      </p:sp>
      <p:sp>
        <p:nvSpPr>
          <p:cNvPr id="9" name="AutoShape 6">
            <a:hlinkClick r:id="rId8" action="ppaction://program" highlightClick="1"/>
          </p:cNvPr>
          <p:cNvSpPr>
            <a:spLocks noChangeArrowheads="1"/>
          </p:cNvSpPr>
          <p:nvPr/>
        </p:nvSpPr>
        <p:spPr bwMode="auto">
          <a:xfrm>
            <a:off x="3132138" y="3787775"/>
            <a:ext cx="2087562" cy="792163"/>
          </a:xfrm>
          <a:prstGeom prst="actionButtonBlank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n-GB" sz="2000" dirty="0"/>
              <a:t>Why not 3</a:t>
            </a:r>
            <a:r>
              <a:rPr lang="en-GB" sz="2000" baseline="30000" dirty="0"/>
              <a:t>rd</a:t>
            </a:r>
            <a:r>
              <a:rPr lang="en-GB" sz="2000" dirty="0"/>
              <a:t> Order </a:t>
            </a:r>
          </a:p>
          <a:p>
            <a:pPr algn="ctr" eaLnBrk="0" hangingPunct="0">
              <a:defRPr/>
            </a:pPr>
            <a:r>
              <a:rPr lang="en-GB" sz="2000" dirty="0"/>
              <a:t>All the time???</a:t>
            </a:r>
          </a:p>
        </p:txBody>
      </p:sp>
      <p:sp>
        <p:nvSpPr>
          <p:cNvPr id="10" name="AutoShape 8">
            <a:hlinkClick r:id="rId9" action="ppaction://program" highlightClick="1"/>
          </p:cNvPr>
          <p:cNvSpPr>
            <a:spLocks noChangeArrowheads="1"/>
          </p:cNvSpPr>
          <p:nvPr/>
        </p:nvSpPr>
        <p:spPr bwMode="auto">
          <a:xfrm>
            <a:off x="3132138" y="4868863"/>
            <a:ext cx="2087562" cy="792162"/>
          </a:xfrm>
          <a:prstGeom prst="actionButtonBlank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n-GB" sz="2000" dirty="0"/>
              <a:t>3</a:t>
            </a:r>
            <a:r>
              <a:rPr lang="en-GB" sz="2000" baseline="30000" dirty="0"/>
              <a:t>rd</a:t>
            </a:r>
            <a:r>
              <a:rPr lang="en-GB" sz="2000" dirty="0"/>
              <a:t> Order </a:t>
            </a:r>
          </a:p>
          <a:p>
            <a:pPr algn="ctr" eaLnBrk="0" hangingPunct="0">
              <a:defRPr/>
            </a:pPr>
            <a:r>
              <a:rPr lang="en-GB" sz="2000" dirty="0"/>
              <a:t>Irregular Decode</a:t>
            </a:r>
          </a:p>
        </p:txBody>
      </p:sp>
      <p:sp>
        <p:nvSpPr>
          <p:cNvPr id="11" name="AutoShape 4">
            <a:hlinkClick r:id="rId10" action="ppaction://program" highlightClick="1"/>
          </p:cNvPr>
          <p:cNvSpPr>
            <a:spLocks noChangeArrowheads="1"/>
          </p:cNvSpPr>
          <p:nvPr/>
        </p:nvSpPr>
        <p:spPr bwMode="auto">
          <a:xfrm>
            <a:off x="5868988" y="2708275"/>
            <a:ext cx="2087562" cy="792163"/>
          </a:xfrm>
          <a:prstGeom prst="actionButtonBlank">
            <a:avLst/>
          </a:prstGeom>
          <a:gradFill>
            <a:gsLst>
              <a:gs pos="0">
                <a:srgbClr val="5E9EFF"/>
              </a:gs>
              <a:gs pos="30000">
                <a:srgbClr val="85C2FF"/>
              </a:gs>
              <a:gs pos="100000">
                <a:srgbClr val="C4D6EB"/>
              </a:gs>
              <a:gs pos="100000">
                <a:srgbClr val="FFEBFA"/>
              </a:gs>
            </a:gsLst>
            <a:lin ang="16200000" scaled="0"/>
          </a:gra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n-GB" sz="2000" dirty="0"/>
              <a:t>1</a:t>
            </a:r>
            <a:r>
              <a:rPr lang="en-GB" sz="2000" baseline="30000" dirty="0"/>
              <a:t>st</a:t>
            </a:r>
            <a:r>
              <a:rPr lang="en-GB" sz="2000" dirty="0"/>
              <a:t>, 2</a:t>
            </a:r>
            <a:r>
              <a:rPr lang="en-GB" sz="2000" baseline="30000" dirty="0"/>
              <a:t>nd</a:t>
            </a:r>
            <a:r>
              <a:rPr lang="en-GB" sz="2000" dirty="0"/>
              <a:t> &amp; 3</a:t>
            </a:r>
            <a:r>
              <a:rPr lang="en-GB" sz="2000" baseline="30000" dirty="0"/>
              <a:t>rd</a:t>
            </a:r>
            <a:r>
              <a:rPr lang="en-GB" sz="2000" dirty="0"/>
              <a:t> Order </a:t>
            </a:r>
          </a:p>
          <a:p>
            <a:pPr algn="ctr" eaLnBrk="0" hangingPunct="0">
              <a:defRPr/>
            </a:pPr>
            <a:r>
              <a:rPr lang="en-GB" sz="2000" dirty="0"/>
              <a:t>Regular Decode</a:t>
            </a:r>
          </a:p>
        </p:txBody>
      </p:sp>
      <p:sp>
        <p:nvSpPr>
          <p:cNvPr id="12" name="AutoShape 5">
            <a:hlinkClick r:id="rId11" action="ppaction://program" highlightClick="1"/>
          </p:cNvPr>
          <p:cNvSpPr>
            <a:spLocks noChangeArrowheads="1"/>
          </p:cNvSpPr>
          <p:nvPr/>
        </p:nvSpPr>
        <p:spPr bwMode="auto">
          <a:xfrm>
            <a:off x="5868988" y="1628775"/>
            <a:ext cx="2087562" cy="792163"/>
          </a:xfrm>
          <a:prstGeom prst="actionButtonBlank">
            <a:avLst/>
          </a:prstGeom>
          <a:gradFill>
            <a:gsLst>
              <a:gs pos="0">
                <a:srgbClr val="5E9EFF"/>
              </a:gs>
              <a:gs pos="30000">
                <a:srgbClr val="85C2FF"/>
              </a:gs>
              <a:gs pos="100000">
                <a:srgbClr val="C4D6EB"/>
              </a:gs>
              <a:gs pos="100000">
                <a:srgbClr val="FFEBFA"/>
              </a:gs>
            </a:gsLst>
            <a:lin ang="16200000" scaled="0"/>
          </a:gra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n-GB" sz="2000" dirty="0" err="1"/>
              <a:t>Ambisonic</a:t>
            </a:r>
            <a:r>
              <a:rPr lang="en-GB" sz="2000" dirty="0"/>
              <a:t> Signals</a:t>
            </a:r>
          </a:p>
        </p:txBody>
      </p:sp>
      <p:sp>
        <p:nvSpPr>
          <p:cNvPr id="13" name="AutoShape 6">
            <a:hlinkClick r:id="rId12" action="ppaction://program" highlightClick="1"/>
          </p:cNvPr>
          <p:cNvSpPr>
            <a:spLocks noChangeArrowheads="1"/>
          </p:cNvSpPr>
          <p:nvPr/>
        </p:nvSpPr>
        <p:spPr bwMode="auto">
          <a:xfrm>
            <a:off x="5868988" y="3787775"/>
            <a:ext cx="2087562" cy="792163"/>
          </a:xfrm>
          <a:prstGeom prst="actionButtonBlank">
            <a:avLst/>
          </a:prstGeom>
          <a:gradFill>
            <a:gsLst>
              <a:gs pos="0">
                <a:srgbClr val="5E9EFF"/>
              </a:gs>
              <a:gs pos="30000">
                <a:srgbClr val="85C2FF"/>
              </a:gs>
              <a:gs pos="100000">
                <a:srgbClr val="C4D6EB"/>
              </a:gs>
              <a:gs pos="100000">
                <a:srgbClr val="FFEBFA"/>
              </a:gs>
            </a:gsLst>
            <a:lin ang="16200000" scaled="0"/>
          </a:gra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n-GB" sz="2000" dirty="0"/>
              <a:t>Why not 3</a:t>
            </a:r>
            <a:r>
              <a:rPr lang="en-GB" sz="2000" baseline="30000" dirty="0"/>
              <a:t>rd</a:t>
            </a:r>
            <a:r>
              <a:rPr lang="en-GB" sz="2000" dirty="0"/>
              <a:t> Order </a:t>
            </a:r>
          </a:p>
          <a:p>
            <a:pPr algn="ctr" eaLnBrk="0" hangingPunct="0">
              <a:defRPr/>
            </a:pPr>
            <a:r>
              <a:rPr lang="en-GB" sz="2000" dirty="0"/>
              <a:t>All the time???</a:t>
            </a:r>
          </a:p>
        </p:txBody>
      </p:sp>
      <p:sp>
        <p:nvSpPr>
          <p:cNvPr id="14" name="AutoShape 8">
            <a:hlinkClick r:id="rId13" action="ppaction://program" highlightClick="1"/>
          </p:cNvPr>
          <p:cNvSpPr>
            <a:spLocks noChangeArrowheads="1"/>
          </p:cNvSpPr>
          <p:nvPr/>
        </p:nvSpPr>
        <p:spPr bwMode="auto">
          <a:xfrm>
            <a:off x="5868988" y="4868863"/>
            <a:ext cx="2087562" cy="792162"/>
          </a:xfrm>
          <a:prstGeom prst="actionButtonBlank">
            <a:avLst/>
          </a:prstGeom>
          <a:gradFill>
            <a:gsLst>
              <a:gs pos="0">
                <a:srgbClr val="5E9EFF"/>
              </a:gs>
              <a:gs pos="30000">
                <a:srgbClr val="85C2FF"/>
              </a:gs>
              <a:gs pos="100000">
                <a:srgbClr val="C4D6EB"/>
              </a:gs>
              <a:gs pos="100000">
                <a:srgbClr val="FFEBFA"/>
              </a:gs>
            </a:gsLst>
            <a:lin ang="16200000" scaled="0"/>
          </a:gra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n-GB" sz="2000"/>
              <a:t>3</a:t>
            </a:r>
            <a:r>
              <a:rPr lang="en-GB" sz="2000" baseline="30000"/>
              <a:t>rd</a:t>
            </a:r>
            <a:r>
              <a:rPr lang="en-GB" sz="2000"/>
              <a:t> Order </a:t>
            </a:r>
          </a:p>
          <a:p>
            <a:pPr algn="ctr" eaLnBrk="0" hangingPunct="0">
              <a:defRPr/>
            </a:pPr>
            <a:r>
              <a:rPr lang="en-GB" sz="2000"/>
              <a:t>Irregular Decode</a:t>
            </a:r>
          </a:p>
        </p:txBody>
      </p:sp>
      <p:sp>
        <p:nvSpPr>
          <p:cNvPr id="2" name="Rectangle 1"/>
          <p:cNvSpPr/>
          <p:nvPr/>
        </p:nvSpPr>
        <p:spPr>
          <a:xfrm>
            <a:off x="468313" y="1052513"/>
            <a:ext cx="1582737" cy="431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GB" sz="2000" dirty="0"/>
              <a:t>Web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48038" y="1052513"/>
            <a:ext cx="1584325" cy="431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GB" sz="2000" dirty="0"/>
              <a:t>Windows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84888" y="1052513"/>
            <a:ext cx="1582737" cy="431800"/>
          </a:xfrm>
          <a:prstGeom prst="rect">
            <a:avLst/>
          </a:prstGeom>
          <a:gradFill>
            <a:gsLst>
              <a:gs pos="0">
                <a:srgbClr val="5E9EFF"/>
              </a:gs>
              <a:gs pos="30000">
                <a:srgbClr val="85C2FF"/>
              </a:gs>
              <a:gs pos="100000">
                <a:srgbClr val="C4D6EB"/>
              </a:gs>
              <a:gs pos="100000">
                <a:srgbClr val="FFEBFA"/>
              </a:gs>
            </a:gsLst>
            <a:lin ang="16200000" scaled="0"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GB" sz="2000" dirty="0"/>
              <a:t>Mac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87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Decoder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6" y="942857"/>
            <a:ext cx="8352064" cy="1714276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We need enough speakers to be able to reproduce the spherical harmonics to reproduce the field (a sampling problem).</a:t>
            </a:r>
          </a:p>
          <a:p>
            <a:r>
              <a:rPr lang="en-GB" dirty="0" smtClean="0"/>
              <a:t>Assuming </a:t>
            </a:r>
            <a:r>
              <a:rPr lang="en-GB" i="1" dirty="0" smtClean="0"/>
              <a:t>regular</a:t>
            </a:r>
            <a:r>
              <a:rPr lang="en-GB" dirty="0" smtClean="0"/>
              <a:t> speaker arrays </a:t>
            </a:r>
            <a:endParaRPr lang="en-GB" dirty="0"/>
          </a:p>
        </p:txBody>
      </p:sp>
      <p:pic>
        <p:nvPicPr>
          <p:cNvPr id="13314" name="Picture 2" descr="File:Tetrahedr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550" y="248413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File:Hexahedr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852" y="248413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File:Octahedr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254" y="248413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File:Dodecahedron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656" y="248413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93222" y="4639245"/>
            <a:ext cx="8352064" cy="17142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2D case	</a:t>
            </a:r>
            <a:r>
              <a:rPr lang="en-GB" dirty="0" err="1" smtClean="0"/>
              <a:t>N</a:t>
            </a:r>
            <a:r>
              <a:rPr lang="en-GB" baseline="-25000" dirty="0" err="1" smtClean="0"/>
              <a:t>speakers</a:t>
            </a:r>
            <a:r>
              <a:rPr lang="en-GB" dirty="0" smtClean="0"/>
              <a:t>&gt;2n+2	where n = order</a:t>
            </a:r>
          </a:p>
          <a:p>
            <a:r>
              <a:rPr lang="en-GB" dirty="0" smtClean="0"/>
              <a:t>3D case	More complex!  </a:t>
            </a:r>
          </a:p>
          <a:p>
            <a:pPr lvl="1"/>
            <a:r>
              <a:rPr lang="en-GB" dirty="0" smtClean="0"/>
              <a:t>Need more speakers than channels</a:t>
            </a:r>
          </a:p>
          <a:p>
            <a:pPr lvl="1"/>
            <a:r>
              <a:rPr lang="en-GB" dirty="0" smtClean="0"/>
              <a:t>Need to ‘cover’ the 3D sphere adequately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88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Slightly irregular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Take MS216</a:t>
            </a:r>
          </a:p>
          <a:p>
            <a:pPr lvl="1"/>
            <a:r>
              <a:rPr lang="en-GB" dirty="0" smtClean="0"/>
              <a:t>24 speakers (actually more now)</a:t>
            </a:r>
          </a:p>
          <a:p>
            <a:pPr lvl="1"/>
            <a:r>
              <a:rPr lang="en-GB" dirty="0" smtClean="0"/>
              <a:t>3 levels of 8 at +/- 23 degrees (not a high room!)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8" y="2289879"/>
            <a:ext cx="3694496" cy="36457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3128" t="31416" r="24672" b="32136"/>
          <a:stretch/>
        </p:blipFill>
        <p:spPr>
          <a:xfrm>
            <a:off x="4086382" y="2982097"/>
            <a:ext cx="3649597" cy="191117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49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0"/>
            <a:ext cx="7896225" cy="803275"/>
          </a:xfrm>
        </p:spPr>
        <p:txBody>
          <a:bodyPr/>
          <a:lstStyle/>
          <a:p>
            <a:pPr eaLnBrk="1" hangingPunct="1"/>
            <a:r>
              <a:rPr lang="en-GB" smtClean="0"/>
              <a:t>Combining Figure of Eights</a:t>
            </a:r>
          </a:p>
        </p:txBody>
      </p:sp>
      <p:sp>
        <p:nvSpPr>
          <p:cNvPr id="41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5538"/>
            <a:ext cx="8218488" cy="112236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GB" smtClean="0"/>
              <a:t>Adding together two perpendicular figure of eight microphones will result in a figure of eight microphone positioned between them:</a:t>
            </a:r>
          </a:p>
        </p:txBody>
      </p:sp>
      <p:pic>
        <p:nvPicPr>
          <p:cNvPr id="4136" name="Picture 4"/>
          <p:cNvPicPr>
            <a:picLocks noChangeAspect="1" noChangeArrowheads="1"/>
          </p:cNvPicPr>
          <p:nvPr/>
        </p:nvPicPr>
        <p:blipFill>
          <a:blip r:embed="rId4"/>
          <a:srcRect l="20313" t="6749" r="17613" b="10437"/>
          <a:stretch>
            <a:fillRect/>
          </a:stretch>
        </p:blipFill>
        <p:spPr bwMode="auto">
          <a:xfrm>
            <a:off x="0" y="2417763"/>
            <a:ext cx="2160588" cy="21621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4137" name="Picture 5"/>
          <p:cNvPicPr>
            <a:picLocks noChangeAspect="1" noChangeArrowheads="1"/>
          </p:cNvPicPr>
          <p:nvPr/>
        </p:nvPicPr>
        <p:blipFill>
          <a:blip r:embed="rId5"/>
          <a:srcRect l="20313" t="6749" r="17613" b="10437"/>
          <a:stretch>
            <a:fillRect/>
          </a:stretch>
        </p:blipFill>
        <p:spPr bwMode="auto">
          <a:xfrm>
            <a:off x="2736850" y="2417763"/>
            <a:ext cx="2159000" cy="216058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4138" name="Picture 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313" t="8638" r="17613" b="10437"/>
          <a:stretch>
            <a:fillRect/>
          </a:stretch>
        </p:blipFill>
        <p:spPr bwMode="auto">
          <a:xfrm>
            <a:off x="5429250" y="2041525"/>
            <a:ext cx="3309938" cy="32369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4139" name="Text Box 7"/>
          <p:cNvSpPr txBox="1">
            <a:spLocks noChangeArrowheads="1"/>
          </p:cNvSpPr>
          <p:nvPr/>
        </p:nvSpPr>
        <p:spPr bwMode="auto">
          <a:xfrm>
            <a:off x="2160588" y="3136900"/>
            <a:ext cx="53975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GB" sz="4800"/>
              <a:t>+</a:t>
            </a:r>
          </a:p>
        </p:txBody>
      </p:sp>
      <p:sp>
        <p:nvSpPr>
          <p:cNvPr id="4140" name="Text Box 8"/>
          <p:cNvSpPr txBox="1">
            <a:spLocks noChangeArrowheads="1"/>
          </p:cNvSpPr>
          <p:nvPr/>
        </p:nvSpPr>
        <p:spPr bwMode="auto">
          <a:xfrm>
            <a:off x="4968875" y="3136900"/>
            <a:ext cx="53975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GB" sz="4800"/>
              <a:t>=</a:t>
            </a:r>
          </a:p>
        </p:txBody>
      </p:sp>
      <p:graphicFrame>
        <p:nvGraphicFramePr>
          <p:cNvPr id="4131" name="Object 35"/>
          <p:cNvGraphicFramePr>
            <a:graphicFrameLocks noChangeAspect="1"/>
          </p:cNvGraphicFramePr>
          <p:nvPr/>
        </p:nvGraphicFramePr>
        <p:xfrm>
          <a:off x="0" y="4721225"/>
          <a:ext cx="2160588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Equation" r:id="rId7" imgW="825142" imgH="215806" progId="Equation.3">
                  <p:embed/>
                </p:oleObj>
              </mc:Choice>
              <mc:Fallback>
                <p:oleObj name="Equation" r:id="rId7" imgW="825142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721225"/>
                        <a:ext cx="2160588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32" name="Object 36"/>
          <p:cNvGraphicFramePr>
            <a:graphicFrameLocks noChangeAspect="1"/>
          </p:cNvGraphicFramePr>
          <p:nvPr/>
        </p:nvGraphicFramePr>
        <p:xfrm>
          <a:off x="4968875" y="5278438"/>
          <a:ext cx="375126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" name="Equation" r:id="rId9" imgW="1473200" imgH="215900" progId="Equation.3">
                  <p:embed/>
                </p:oleObj>
              </mc:Choice>
              <mc:Fallback>
                <p:oleObj name="Equation" r:id="rId9" imgW="14732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875" y="5278438"/>
                        <a:ext cx="3751263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33" name="Object 37"/>
          <p:cNvGraphicFramePr>
            <a:graphicFrameLocks noChangeAspect="1"/>
          </p:cNvGraphicFramePr>
          <p:nvPr/>
        </p:nvGraphicFramePr>
        <p:xfrm>
          <a:off x="2768600" y="4732338"/>
          <a:ext cx="20955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" name="Equation" r:id="rId11" imgW="799753" imgH="215806" progId="Equation.3">
                  <p:embed/>
                </p:oleObj>
              </mc:Choice>
              <mc:Fallback>
                <p:oleObj name="Equation" r:id="rId11" imgW="799753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8600" y="4732338"/>
                        <a:ext cx="20955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79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Order Pseudo Inverse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1886" y="3641124"/>
            <a:ext cx="4720795" cy="2535839"/>
          </a:xfrm>
        </p:spPr>
        <p:txBody>
          <a:bodyPr/>
          <a:lstStyle/>
          <a:p>
            <a:r>
              <a:rPr lang="en-GB" dirty="0" smtClean="0"/>
              <a:t>LF Optimised (Velocity)</a:t>
            </a:r>
          </a:p>
          <a:p>
            <a:r>
              <a:rPr lang="en-GB" dirty="0" smtClean="0"/>
              <a:t>2D &amp; 3D Velocity and Energy Vector Analysis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804" y="671007"/>
            <a:ext cx="4232189" cy="3174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9" y="671007"/>
            <a:ext cx="4064687" cy="3048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681" y="3719522"/>
            <a:ext cx="3537465" cy="265309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38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Order Pseudo Inverse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8" y="680540"/>
            <a:ext cx="3859132" cy="28943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2664" t="14942" r="23745" b="14222"/>
          <a:stretch/>
        </p:blipFill>
        <p:spPr>
          <a:xfrm>
            <a:off x="6285471" y="0"/>
            <a:ext cx="2858529" cy="2833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260" t="24208" r="21891" b="19576"/>
          <a:stretch/>
        </p:blipFill>
        <p:spPr>
          <a:xfrm>
            <a:off x="3608173" y="680540"/>
            <a:ext cx="2677298" cy="1855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3205" t="4440" r="15135" b="4338"/>
          <a:stretch/>
        </p:blipFill>
        <p:spPr>
          <a:xfrm>
            <a:off x="5110991" y="3220678"/>
            <a:ext cx="3822357" cy="36493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4325" t="4445" r="14942" b="3191"/>
          <a:stretch/>
        </p:blipFill>
        <p:spPr>
          <a:xfrm>
            <a:off x="1338062" y="3173151"/>
            <a:ext cx="3772929" cy="3694988"/>
          </a:xfrm>
          <a:prstGeom prst="rect">
            <a:avLst/>
          </a:prstGeom>
        </p:spPr>
      </p:pic>
      <p:sp>
        <p:nvSpPr>
          <p:cNvPr id="10" name="Content Placeholder 6"/>
          <p:cNvSpPr txBox="1">
            <a:spLocks/>
          </p:cNvSpPr>
          <p:nvPr/>
        </p:nvSpPr>
        <p:spPr>
          <a:xfrm>
            <a:off x="3608173" y="2292783"/>
            <a:ext cx="4769708" cy="1389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/>
              <a:t>HF Optimised (Energy)</a:t>
            </a:r>
          </a:p>
          <a:p>
            <a:r>
              <a:rPr lang="en-GB" sz="2000" dirty="0" smtClean="0"/>
              <a:t>2D &amp; 3D Velocity and Energy Vector Analysis</a:t>
            </a:r>
            <a:endParaRPr lang="en-GB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73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471" t="4234" r="14479" b="4749"/>
          <a:stretch/>
        </p:blipFill>
        <p:spPr>
          <a:xfrm>
            <a:off x="2619669" y="2960464"/>
            <a:ext cx="3896498" cy="36411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Order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918142"/>
                <a:ext cx="8352064" cy="5234107"/>
              </a:xfrm>
            </p:spPr>
            <p:txBody>
              <a:bodyPr/>
              <a:lstStyle/>
              <a:p>
                <a:r>
                  <a:rPr lang="en-GB" dirty="0" smtClean="0"/>
                  <a:t>We’ve got enough speakers, right?</a:t>
                </a:r>
              </a:p>
              <a:p>
                <a:pPr lvl="1"/>
                <a:r>
                  <a:rPr lang="en-GB" dirty="0" smtClean="0"/>
                  <a:t>24 speakers</a:t>
                </a:r>
              </a:p>
              <a:p>
                <a:pPr lvl="1"/>
                <a:r>
                  <a:rPr lang="en-GB" dirty="0" smtClean="0"/>
                  <a:t>9 channels for 2</a:t>
                </a:r>
                <a:r>
                  <a:rPr lang="en-GB" baseline="30000" dirty="0" smtClean="0"/>
                  <a:t>nd</a:t>
                </a:r>
                <a:r>
                  <a:rPr lang="en-GB" dirty="0" smtClean="0"/>
                  <a:t> order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918142"/>
                <a:ext cx="8352064" cy="5234107"/>
              </a:xfrm>
              <a:blipFill rotWithShape="0">
                <a:blip r:embed="rId3"/>
                <a:stretch>
                  <a:fillRect l="-1314" t="-19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649" t="7117" r="16178" b="7632"/>
          <a:stretch/>
        </p:blipFill>
        <p:spPr>
          <a:xfrm>
            <a:off x="5667632" y="1367481"/>
            <a:ext cx="3476368" cy="341046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25361"/>
            <a:ext cx="3361725" cy="252129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97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Order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6" y="942857"/>
            <a:ext cx="8352064" cy="902420"/>
          </a:xfrm>
        </p:spPr>
        <p:txBody>
          <a:bodyPr/>
          <a:lstStyle/>
          <a:p>
            <a:r>
              <a:rPr lang="en-GB" dirty="0" smtClean="0"/>
              <a:t>Let’s look at the virtual polar patterns. </a:t>
            </a:r>
          </a:p>
          <a:p>
            <a:pPr lvl="1"/>
            <a:r>
              <a:rPr lang="en-GB" dirty="0" smtClean="0"/>
              <a:t>Speaker 1 (middle 8)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379" t="30707" r="33953" b="28145"/>
          <a:stretch/>
        </p:blipFill>
        <p:spPr>
          <a:xfrm>
            <a:off x="3888260" y="1376882"/>
            <a:ext cx="2331308" cy="21830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645" t="11454" r="35055" b="5321"/>
          <a:stretch/>
        </p:blipFill>
        <p:spPr>
          <a:xfrm>
            <a:off x="6219568" y="1376882"/>
            <a:ext cx="2306594" cy="441548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91886" y="1849018"/>
            <a:ext cx="3735271" cy="18332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Oh dear!</a:t>
            </a:r>
          </a:p>
          <a:p>
            <a:r>
              <a:rPr lang="en-GB" dirty="0" smtClean="0"/>
              <a:t>When a source is panned up, audio at &gt;+6dB will be fed to the horizontal array.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1886" y="3682314"/>
            <a:ext cx="3548429" cy="1564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Unlikely to sound ok!</a:t>
            </a:r>
          </a:p>
          <a:p>
            <a:r>
              <a:rPr lang="en-GB" dirty="0" smtClean="0"/>
              <a:t>Velocity and Energy plots look ok, though.</a:t>
            </a:r>
          </a:p>
          <a:p>
            <a:r>
              <a:rPr lang="en-GB" dirty="0" smtClean="0"/>
              <a:t>What’s going on?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3243" t="4852" r="14479" b="4955"/>
          <a:stretch/>
        </p:blipFill>
        <p:spPr>
          <a:xfrm>
            <a:off x="3940315" y="3993934"/>
            <a:ext cx="2466096" cy="230801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13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Pressure &amp; Energy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The pressure (P) is a measure of the resultant pressure at the centre of the listening area.</a:t>
                </a:r>
              </a:p>
              <a:p>
                <a:r>
                  <a:rPr lang="en-GB" dirty="0" smtClean="0"/>
                  <a:t>Pressure can be both negative or positive.  Coherent frequencies will act like this.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b="0" dirty="0" smtClean="0"/>
              </a:p>
              <a:p>
                <a:r>
                  <a:rPr lang="en-GB" dirty="0" smtClean="0"/>
                  <a:t>Energy is proportional to the square of the gain.  Incoherent waves will sum like this (particularly if we’re off centre).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𝐸</m:t>
                      </m:r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14" t="-1981" r="-16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25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Four channel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7628" y="942856"/>
            <a:ext cx="4506322" cy="1372611"/>
          </a:xfrm>
        </p:spPr>
        <p:txBody>
          <a:bodyPr/>
          <a:lstStyle/>
          <a:p>
            <a:r>
              <a:rPr lang="en-GB" dirty="0" smtClean="0"/>
              <a:t>Even spread of pressure/energy</a:t>
            </a:r>
          </a:p>
          <a:p>
            <a:pPr lvl="1"/>
            <a:r>
              <a:rPr lang="en-GB" dirty="0" smtClean="0"/>
              <a:t>Note horizontal array!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224" r="6407"/>
          <a:stretch/>
        </p:blipFill>
        <p:spPr>
          <a:xfrm>
            <a:off x="391886" y="847201"/>
            <a:ext cx="3645074" cy="320232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91886" y="4049530"/>
            <a:ext cx="3845742" cy="2127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Also note that sound comes out the speakers even when panned above and below.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628" y="2315467"/>
            <a:ext cx="4902200" cy="38608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95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24 </a:t>
            </a:r>
            <a:r>
              <a:rPr lang="en-GB" smtClean="0"/>
              <a:t>Channel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6" y="942857"/>
            <a:ext cx="5653245" cy="861230"/>
          </a:xfrm>
        </p:spPr>
        <p:txBody>
          <a:bodyPr/>
          <a:lstStyle/>
          <a:p>
            <a:r>
              <a:rPr lang="en-GB" dirty="0" smtClean="0"/>
              <a:t>If we had speakers at +/- 45 degrees elevation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143" r="7491"/>
          <a:stretch/>
        </p:blipFill>
        <p:spPr>
          <a:xfrm>
            <a:off x="0" y="2456037"/>
            <a:ext cx="4036541" cy="35463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131" y="0"/>
            <a:ext cx="3039762" cy="2399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8690" t="5678" r="6528" b="6695"/>
          <a:stretch/>
        </p:blipFill>
        <p:spPr>
          <a:xfrm>
            <a:off x="4295976" y="2456037"/>
            <a:ext cx="4588018" cy="346898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19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24 Speakers +/- 23°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193" t="25032" r="21120" b="24105"/>
          <a:stretch/>
        </p:blipFill>
        <p:spPr>
          <a:xfrm>
            <a:off x="5925931" y="1055464"/>
            <a:ext cx="3130380" cy="20347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64" y="847201"/>
            <a:ext cx="3268362" cy="2451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3861" t="1557" r="15715" b="4543"/>
          <a:stretch/>
        </p:blipFill>
        <p:spPr>
          <a:xfrm>
            <a:off x="131806" y="3298473"/>
            <a:ext cx="2909759" cy="2909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3397" t="1145" r="15251" b="2690"/>
          <a:stretch/>
        </p:blipFill>
        <p:spPr>
          <a:xfrm>
            <a:off x="3070035" y="664330"/>
            <a:ext cx="2827426" cy="28580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4903" t="2382" r="4750" b="6396"/>
          <a:stretch/>
        </p:blipFill>
        <p:spPr>
          <a:xfrm>
            <a:off x="3181535" y="3471953"/>
            <a:ext cx="4471416" cy="338604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31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Order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can we do?</a:t>
            </a:r>
          </a:p>
          <a:p>
            <a:r>
              <a:rPr lang="en-GB" dirty="0" smtClean="0"/>
              <a:t>See Travis03 for a good variable order scheme.</a:t>
            </a:r>
          </a:p>
          <a:p>
            <a:r>
              <a:rPr lang="en-GB" dirty="0" smtClean="0"/>
              <a:t>Here, we basically stop including components until a satisfactory result occurs.</a:t>
            </a:r>
          </a:p>
          <a:p>
            <a:r>
              <a:rPr lang="en-GB" dirty="0" smtClean="0"/>
              <a:t>Goes from horizontal only -&gt; full </a:t>
            </a:r>
            <a:r>
              <a:rPr lang="en-GB" dirty="0" err="1" smtClean="0"/>
              <a:t>periphonic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51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Variable Order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6" y="942856"/>
            <a:ext cx="8352064" cy="432863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In this chart </a:t>
            </a:r>
            <a:r>
              <a:rPr lang="en-GB" i="1" dirty="0" smtClean="0"/>
              <a:t>l</a:t>
            </a:r>
            <a:r>
              <a:rPr lang="en-GB" dirty="0" smtClean="0"/>
              <a:t> represents order (degree) and </a:t>
            </a:r>
            <a:r>
              <a:rPr lang="en-GB" i="1" dirty="0" smtClean="0"/>
              <a:t>m</a:t>
            </a:r>
            <a:r>
              <a:rPr lang="en-GB" dirty="0" smtClean="0"/>
              <a:t> is index: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9044"/>
            <a:ext cx="6318421" cy="546895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49</a:t>
            </a:fld>
            <a:endParaRPr lang="en-GB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18420" y="1389045"/>
            <a:ext cx="2809251" cy="272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Take our 2</a:t>
            </a:r>
            <a:r>
              <a:rPr lang="en-GB" baseline="30000" dirty="0" smtClean="0"/>
              <a:t>nd</a:t>
            </a:r>
            <a:r>
              <a:rPr lang="en-GB" dirty="0" smtClean="0"/>
              <a:t> order system.</a:t>
            </a:r>
          </a:p>
          <a:p>
            <a:r>
              <a:rPr lang="en-GB" dirty="0" smtClean="0"/>
              <a:t>Full 2</a:t>
            </a:r>
            <a:r>
              <a:rPr lang="en-GB" baseline="30000" dirty="0" smtClean="0"/>
              <a:t>nd</a:t>
            </a:r>
            <a:r>
              <a:rPr lang="en-GB" dirty="0" smtClean="0"/>
              <a:t> order is 9 channels</a:t>
            </a:r>
          </a:p>
          <a:p>
            <a:r>
              <a:rPr lang="en-GB" dirty="0" smtClean="0"/>
              <a:t>2H1V would miss out m=0 harmonic (R)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8" name="Right Triangle 7"/>
          <p:cNvSpPr/>
          <p:nvPr/>
        </p:nvSpPr>
        <p:spPr>
          <a:xfrm rot="16200000">
            <a:off x="3336326" y="1804086"/>
            <a:ext cx="2067697" cy="2067695"/>
          </a:xfrm>
          <a:prstGeom prst="rtTriangle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5715" r="12626"/>
          <a:stretch/>
        </p:blipFill>
        <p:spPr>
          <a:xfrm>
            <a:off x="6627942" y="4113100"/>
            <a:ext cx="2516058" cy="2633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3267"/>
            <a:ext cx="6963692" cy="218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0"/>
            <a:ext cx="7896225" cy="803275"/>
          </a:xfrm>
        </p:spPr>
        <p:txBody>
          <a:bodyPr/>
          <a:lstStyle/>
          <a:p>
            <a:pPr eaLnBrk="1" hangingPunct="1"/>
            <a:r>
              <a:rPr lang="en-GB" smtClean="0"/>
              <a:t>The SoundField Microphone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51275" y="1125538"/>
            <a:ext cx="4824413" cy="54721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mtClean="0"/>
              <a:t>The SoundField microphone uses the two principles discussed above:</a:t>
            </a:r>
          </a:p>
          <a:p>
            <a:pPr lvl="1" eaLnBrk="1" hangingPunct="1">
              <a:lnSpc>
                <a:spcPct val="90000"/>
              </a:lnSpc>
            </a:pPr>
            <a:r>
              <a:rPr lang="en-GB" smtClean="0"/>
              <a:t>Omni + Figure of 8</a:t>
            </a:r>
          </a:p>
          <a:p>
            <a:pPr lvl="1" eaLnBrk="1" hangingPunct="1">
              <a:lnSpc>
                <a:spcPct val="90000"/>
              </a:lnSpc>
            </a:pPr>
            <a:r>
              <a:rPr lang="en-GB" smtClean="0"/>
              <a:t>Adding Two figure of 8’s</a:t>
            </a:r>
          </a:p>
          <a:p>
            <a:pPr eaLnBrk="1" hangingPunct="1">
              <a:lnSpc>
                <a:spcPct val="90000"/>
              </a:lnSpc>
            </a:pPr>
            <a:r>
              <a:rPr lang="en-GB" smtClean="0"/>
              <a:t>in order to produce any first order polar response in any direction using just one microphone.</a:t>
            </a:r>
          </a:p>
        </p:txBody>
      </p:sp>
      <p:pic>
        <p:nvPicPr>
          <p:cNvPr id="23555" name="Picture 4" descr="st250_ca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0" y="1125538"/>
            <a:ext cx="3743325" cy="36560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26908" y="4992209"/>
            <a:ext cx="56934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Picture </a:t>
            </a:r>
            <a:r>
              <a:rPr lang="en-US" sz="1600" dirty="0" smtClean="0"/>
              <a:t>of a </a:t>
            </a:r>
            <a:r>
              <a:rPr lang="en-US" sz="1600" dirty="0" err="1" smtClean="0"/>
              <a:t>SoundField</a:t>
            </a:r>
            <a:r>
              <a:rPr lang="en-US" sz="1600" dirty="0" smtClean="0"/>
              <a:t> ST250</a:t>
            </a:r>
          </a:p>
          <a:p>
            <a:r>
              <a:rPr lang="en-US" sz="1600" dirty="0">
                <a:hlinkClick r:id="rId4"/>
              </a:rPr>
              <a:t>http://www.dv247.com/microphones/soundfield-st250--</a:t>
            </a:r>
            <a:r>
              <a:rPr lang="en-US" sz="1600" dirty="0" smtClean="0">
                <a:hlinkClick r:id="rId4"/>
              </a:rPr>
              <a:t>21012</a:t>
            </a:r>
            <a:endParaRPr lang="en-US" sz="16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33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24 Speaker suppressed R channel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2537254" y="724930"/>
            <a:ext cx="2619632" cy="88144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 smtClean="0"/>
              <a:t>Top Front Left Speaker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Middle Front Left Speaker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50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957" t="5470" r="16486" b="9486"/>
          <a:stretch/>
        </p:blipFill>
        <p:spPr>
          <a:xfrm>
            <a:off x="1" y="847201"/>
            <a:ext cx="2227444" cy="22007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9112" t="17413" r="23128" b="12986"/>
          <a:stretch/>
        </p:blipFill>
        <p:spPr>
          <a:xfrm>
            <a:off x="5050676" y="829858"/>
            <a:ext cx="3080952" cy="2784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421" t="21943" r="23436" b="15457"/>
          <a:stretch/>
        </p:blipFill>
        <p:spPr>
          <a:xfrm>
            <a:off x="5073514" y="3666058"/>
            <a:ext cx="3048000" cy="25043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20193" t="15148" r="24981" b="10721"/>
          <a:stretch/>
        </p:blipFill>
        <p:spPr>
          <a:xfrm>
            <a:off x="2055330" y="1530943"/>
            <a:ext cx="2924433" cy="29656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19730" t="29974" r="24363" b="26988"/>
          <a:stretch/>
        </p:blipFill>
        <p:spPr>
          <a:xfrm>
            <a:off x="2055330" y="4448652"/>
            <a:ext cx="2982097" cy="172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4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671" y="1272231"/>
            <a:ext cx="5334000" cy="400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Energy/Velocity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6" y="942856"/>
            <a:ext cx="8352064" cy="449339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Velocity Optimised (straight pseudo inverse)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51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1501"/>
            <a:ext cx="3303373" cy="2477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3972" r="15512" b="4352"/>
          <a:stretch/>
        </p:blipFill>
        <p:spPr>
          <a:xfrm>
            <a:off x="0" y="3975183"/>
            <a:ext cx="2833816" cy="28828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4325" r="15096" b="5161"/>
          <a:stretch/>
        </p:blipFill>
        <p:spPr>
          <a:xfrm>
            <a:off x="2833816" y="3967460"/>
            <a:ext cx="2861295" cy="28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1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Energy/Velocity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Energy Optimised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52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038" t="16384" r="25135" b="10103"/>
          <a:stretch/>
        </p:blipFill>
        <p:spPr>
          <a:xfrm>
            <a:off x="2627759" y="2220097"/>
            <a:ext cx="2924432" cy="2940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420" t="31004" r="23282" b="26576"/>
          <a:stretch/>
        </p:blipFill>
        <p:spPr>
          <a:xfrm>
            <a:off x="2634048" y="5161005"/>
            <a:ext cx="3056238" cy="1696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6949" t="11647" r="20349" b="6603"/>
          <a:stretch/>
        </p:blipFill>
        <p:spPr>
          <a:xfrm>
            <a:off x="5799438" y="1051533"/>
            <a:ext cx="3344562" cy="32704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5869" t="25032" r="20656" b="20193"/>
          <a:stretch/>
        </p:blipFill>
        <p:spPr>
          <a:xfrm>
            <a:off x="5741920" y="4306639"/>
            <a:ext cx="3385751" cy="2191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18957" t="6087" r="15405" b="7838"/>
          <a:stretch/>
        </p:blipFill>
        <p:spPr>
          <a:xfrm>
            <a:off x="0" y="1517212"/>
            <a:ext cx="2603431" cy="2560551"/>
          </a:xfrm>
          <a:prstGeom prst="rect">
            <a:avLst/>
          </a:prstGeom>
        </p:spPr>
      </p:pic>
      <p:sp>
        <p:nvSpPr>
          <p:cNvPr id="11" name="Content Placeholder 12"/>
          <p:cNvSpPr txBox="1">
            <a:spLocks/>
          </p:cNvSpPr>
          <p:nvPr/>
        </p:nvSpPr>
        <p:spPr>
          <a:xfrm>
            <a:off x="3132583" y="1458432"/>
            <a:ext cx="2922227" cy="8814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 smtClean="0"/>
              <a:t>Top Front Left Speaker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Middle Front Left Speaker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4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254"/>
          <a:stretch/>
        </p:blipFill>
        <p:spPr>
          <a:xfrm>
            <a:off x="4090233" y="817196"/>
            <a:ext cx="5053767" cy="400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Energy/Vector Analysis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938" r="15329" b="5140"/>
          <a:stretch/>
        </p:blipFill>
        <p:spPr>
          <a:xfrm>
            <a:off x="0" y="3974399"/>
            <a:ext cx="2866924" cy="2883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53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7568" t="1760" r="7026" b="5165"/>
          <a:stretch/>
        </p:blipFill>
        <p:spPr>
          <a:xfrm>
            <a:off x="140043" y="942856"/>
            <a:ext cx="3003421" cy="24548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3861" r="15405" b="4337"/>
          <a:stretch/>
        </p:blipFill>
        <p:spPr>
          <a:xfrm>
            <a:off x="2866924" y="3974399"/>
            <a:ext cx="2842866" cy="28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0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757" y="3032971"/>
            <a:ext cx="4139409" cy="31045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Order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6" y="616941"/>
            <a:ext cx="8352064" cy="5234107"/>
          </a:xfrm>
        </p:spPr>
        <p:txBody>
          <a:bodyPr/>
          <a:lstStyle/>
          <a:p>
            <a:r>
              <a:rPr lang="en-GB" dirty="0" smtClean="0"/>
              <a:t>Full 3</a:t>
            </a:r>
            <a:r>
              <a:rPr lang="en-GB" baseline="30000" dirty="0" smtClean="0"/>
              <a:t>rd</a:t>
            </a:r>
            <a:r>
              <a:rPr lang="en-GB" dirty="0" smtClean="0"/>
              <a:t> Order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54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7143" t="10823" r="33475" b="4132"/>
          <a:stretch/>
        </p:blipFill>
        <p:spPr>
          <a:xfrm>
            <a:off x="85186" y="1012831"/>
            <a:ext cx="2100649" cy="3402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3128" t="16881" r="27297" b="9305"/>
          <a:stretch/>
        </p:blipFill>
        <p:spPr>
          <a:xfrm>
            <a:off x="2185835" y="1098958"/>
            <a:ext cx="2644346" cy="295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6278" t="1822" r="7851" b="4233"/>
          <a:stretch/>
        </p:blipFill>
        <p:spPr>
          <a:xfrm>
            <a:off x="5403345" y="125835"/>
            <a:ext cx="2944536" cy="24160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4456" t="1497" r="14613" b="4333"/>
          <a:stretch/>
        </p:blipFill>
        <p:spPr>
          <a:xfrm>
            <a:off x="932835" y="3976382"/>
            <a:ext cx="2900914" cy="28816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13670" r="15399" b="4443"/>
          <a:stretch/>
        </p:blipFill>
        <p:spPr>
          <a:xfrm>
            <a:off x="3833749" y="3861644"/>
            <a:ext cx="2855102" cy="28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Order 3H1V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Need to ditch R, K, L &amp; M (</a:t>
            </a:r>
            <a:r>
              <a:rPr lang="en-GB" dirty="0" err="1" smtClean="0"/>
              <a:t>Furse</a:t>
            </a:r>
            <a:r>
              <a:rPr lang="en-GB" dirty="0" smtClean="0"/>
              <a:t> </a:t>
            </a:r>
            <a:r>
              <a:rPr lang="en-GB" dirty="0" err="1" smtClean="0"/>
              <a:t>Malham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55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044"/>
            <a:ext cx="6318421" cy="5468956"/>
          </a:xfrm>
          <a:prstGeom prst="rect">
            <a:avLst/>
          </a:prstGeom>
        </p:spPr>
      </p:pic>
      <p:sp>
        <p:nvSpPr>
          <p:cNvPr id="6" name="Right Triangle 5"/>
          <p:cNvSpPr/>
          <p:nvPr/>
        </p:nvSpPr>
        <p:spPr>
          <a:xfrm rot="16200000">
            <a:off x="2701254" y="1804085"/>
            <a:ext cx="2702770" cy="2702767"/>
          </a:xfrm>
          <a:prstGeom prst="rtTriangle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4170" r="11235"/>
          <a:stretch/>
        </p:blipFill>
        <p:spPr>
          <a:xfrm>
            <a:off x="6907573" y="0"/>
            <a:ext cx="2220098" cy="2232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5096" r="12007"/>
          <a:stretch/>
        </p:blipFill>
        <p:spPr>
          <a:xfrm>
            <a:off x="6904437" y="4696894"/>
            <a:ext cx="2223234" cy="22874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4941" r="11854"/>
          <a:stretch/>
        </p:blipFill>
        <p:spPr>
          <a:xfrm>
            <a:off x="6729392" y="2232164"/>
            <a:ext cx="2414608" cy="24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4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Order 3H1V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56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9266" t="5882" r="17722" b="8250"/>
          <a:stretch/>
        </p:blipFill>
        <p:spPr>
          <a:xfrm>
            <a:off x="0" y="847201"/>
            <a:ext cx="2475702" cy="25303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7529" t="17005" r="21776" b="11335"/>
          <a:stretch/>
        </p:blipFill>
        <p:spPr>
          <a:xfrm>
            <a:off x="5890201" y="738524"/>
            <a:ext cx="3237470" cy="28667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8030" t="21381" r="21738" b="16843"/>
          <a:stretch/>
        </p:blipFill>
        <p:spPr>
          <a:xfrm>
            <a:off x="5931243" y="3377514"/>
            <a:ext cx="3212757" cy="24713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9421" t="15560" r="23900" b="11133"/>
          <a:stretch/>
        </p:blipFill>
        <p:spPr>
          <a:xfrm>
            <a:off x="2928588" y="609774"/>
            <a:ext cx="3023287" cy="29326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20039" t="31210" r="23436" b="26577"/>
          <a:stretch/>
        </p:blipFill>
        <p:spPr>
          <a:xfrm>
            <a:off x="2936826" y="3768810"/>
            <a:ext cx="3015049" cy="168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0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7683" r="4440" b="8250"/>
          <a:stretch/>
        </p:blipFill>
        <p:spPr>
          <a:xfrm>
            <a:off x="4456670" y="3085209"/>
            <a:ext cx="4687330" cy="3670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Order 3H1V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6470" y="942856"/>
            <a:ext cx="5887479" cy="5234107"/>
          </a:xfrm>
        </p:spPr>
        <p:txBody>
          <a:bodyPr/>
          <a:lstStyle/>
          <a:p>
            <a:r>
              <a:rPr lang="en-GB" dirty="0" smtClean="0"/>
              <a:t>Velocity Optimised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57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2856"/>
            <a:ext cx="2856471" cy="21423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3553" r="14941" b="4337"/>
          <a:stretch/>
        </p:blipFill>
        <p:spPr>
          <a:xfrm>
            <a:off x="1" y="3987114"/>
            <a:ext cx="2861230" cy="2870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3861" t="1145" r="14942" b="4955"/>
          <a:stretch/>
        </p:blipFill>
        <p:spPr>
          <a:xfrm>
            <a:off x="2856471" y="3987114"/>
            <a:ext cx="2902365" cy="287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7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7992" t="3410" r="4440" b="5985"/>
          <a:stretch/>
        </p:blipFill>
        <p:spPr>
          <a:xfrm>
            <a:off x="5313404" y="1486384"/>
            <a:ext cx="3830595" cy="29725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Order 3H1V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3330" y="942856"/>
            <a:ext cx="5580620" cy="5234107"/>
          </a:xfrm>
        </p:spPr>
        <p:txBody>
          <a:bodyPr/>
          <a:lstStyle/>
          <a:p>
            <a:r>
              <a:rPr lang="en-GB" dirty="0" smtClean="0"/>
              <a:t>Energy Optimised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58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985" t="1351" r="7529"/>
          <a:stretch/>
        </p:blipFill>
        <p:spPr>
          <a:xfrm>
            <a:off x="-45271" y="738525"/>
            <a:ext cx="3208601" cy="27448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4015" r="15714"/>
          <a:stretch/>
        </p:blipFill>
        <p:spPr>
          <a:xfrm>
            <a:off x="0" y="3483382"/>
            <a:ext cx="3161803" cy="3374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3861" r="14633" b="4131"/>
          <a:stretch/>
        </p:blipFill>
        <p:spPr>
          <a:xfrm>
            <a:off x="3161804" y="3483381"/>
            <a:ext cx="3356044" cy="33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4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We’ve looked at, and covered the following today:</a:t>
            </a:r>
          </a:p>
          <a:p>
            <a:pPr lvl="1"/>
            <a:r>
              <a:rPr lang="en-GB" dirty="0" smtClean="0"/>
              <a:t>What is </a:t>
            </a:r>
            <a:r>
              <a:rPr lang="en-GB" dirty="0" err="1" smtClean="0"/>
              <a:t>Ambisonics</a:t>
            </a:r>
            <a:r>
              <a:rPr lang="en-GB" dirty="0" smtClean="0"/>
              <a:t>?</a:t>
            </a:r>
          </a:p>
          <a:p>
            <a:pPr lvl="1"/>
            <a:r>
              <a:rPr lang="en-GB" dirty="0" err="1" smtClean="0"/>
              <a:t>Ambisonic</a:t>
            </a:r>
            <a:r>
              <a:rPr lang="en-GB" dirty="0" smtClean="0"/>
              <a:t> Decoding by Projection</a:t>
            </a:r>
          </a:p>
          <a:p>
            <a:pPr lvl="1"/>
            <a:r>
              <a:rPr lang="en-GB" dirty="0" err="1" smtClean="0"/>
              <a:t>Ambisonic</a:t>
            </a:r>
            <a:r>
              <a:rPr lang="en-GB" dirty="0" smtClean="0"/>
              <a:t> Decoding using the </a:t>
            </a:r>
            <a:r>
              <a:rPr lang="en-GB" dirty="0" err="1" smtClean="0"/>
              <a:t>Psuedo</a:t>
            </a:r>
            <a:r>
              <a:rPr lang="en-GB" dirty="0" smtClean="0"/>
              <a:t> Inverse</a:t>
            </a:r>
          </a:p>
          <a:p>
            <a:pPr lvl="1"/>
            <a:r>
              <a:rPr lang="en-GB" dirty="0" smtClean="0"/>
              <a:t>Higher Order </a:t>
            </a:r>
            <a:r>
              <a:rPr lang="en-GB" dirty="0" err="1" smtClean="0"/>
              <a:t>Ambisonics</a:t>
            </a:r>
            <a:endParaRPr lang="en-GB" dirty="0" smtClean="0"/>
          </a:p>
          <a:p>
            <a:pPr lvl="1"/>
            <a:r>
              <a:rPr lang="en-GB" dirty="0" smtClean="0"/>
              <a:t>Variable Order </a:t>
            </a:r>
            <a:r>
              <a:rPr lang="en-GB" dirty="0" err="1" smtClean="0"/>
              <a:t>Ambisonics</a:t>
            </a:r>
            <a:endParaRPr lang="en-GB" dirty="0" smtClean="0"/>
          </a:p>
          <a:p>
            <a:pPr lvl="1"/>
            <a:r>
              <a:rPr lang="en-GB" dirty="0" smtClean="0"/>
              <a:t>Analysis of regular and irregular decoders using the energy and velocity vectors.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06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0"/>
            <a:ext cx="7896225" cy="803275"/>
          </a:xfrm>
        </p:spPr>
        <p:txBody>
          <a:bodyPr/>
          <a:lstStyle/>
          <a:p>
            <a:pPr eaLnBrk="1" hangingPunct="1"/>
            <a:r>
              <a:rPr lang="en-GB" smtClean="0"/>
              <a:t>The SoundField Microphone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125" y="4298950"/>
            <a:ext cx="8435975" cy="1693863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GB" dirty="0"/>
              <a:t>First the three figure of 8 microphones are summed to produce a figure of eight pointing in any direction</a:t>
            </a:r>
            <a:r>
              <a:rPr lang="en-GB" dirty="0" smtClean="0"/>
              <a:t>.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GB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GB" dirty="0"/>
              <a:t>Then this is mixed with the </a:t>
            </a:r>
            <a:r>
              <a:rPr lang="en-GB" dirty="0" err="1"/>
              <a:t>omni</a:t>
            </a:r>
            <a:r>
              <a:rPr lang="en-GB" dirty="0"/>
              <a:t>-directional </a:t>
            </a:r>
            <a:r>
              <a:rPr lang="en-GB" dirty="0" err="1"/>
              <a:t>mic</a:t>
            </a:r>
            <a:r>
              <a:rPr lang="en-GB" dirty="0"/>
              <a:t> to produce a variable </a:t>
            </a:r>
            <a:r>
              <a:rPr lang="en-GB" dirty="0" err="1"/>
              <a:t>mic</a:t>
            </a:r>
            <a:r>
              <a:rPr lang="en-GB" dirty="0"/>
              <a:t> pattern in this direction.</a:t>
            </a:r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5475" y="733425"/>
            <a:ext cx="6480175" cy="356552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43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469900" y="0"/>
            <a:ext cx="7896225" cy="803275"/>
          </a:xfrm>
        </p:spPr>
        <p:txBody>
          <a:bodyPr/>
          <a:lstStyle/>
          <a:p>
            <a:pPr eaLnBrk="1" hangingPunct="1"/>
            <a:r>
              <a:rPr lang="en-GB" smtClean="0"/>
              <a:t>How do we choose some mics?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469900" y="1000125"/>
            <a:ext cx="7896225" cy="4818063"/>
          </a:xfrm>
        </p:spPr>
        <p:txBody>
          <a:bodyPr/>
          <a:lstStyle/>
          <a:p>
            <a:pPr eaLnBrk="1" hangingPunct="1"/>
            <a:r>
              <a:rPr lang="en-GB" smtClean="0"/>
              <a:t>Given a mic system where we can generate mic signals that are:</a:t>
            </a:r>
          </a:p>
          <a:p>
            <a:pPr lvl="1" eaLnBrk="1" hangingPunct="1"/>
            <a:r>
              <a:rPr lang="en-GB" smtClean="0"/>
              <a:t>Pointing in any direction we want</a:t>
            </a:r>
          </a:p>
          <a:p>
            <a:pPr lvl="1" eaLnBrk="1" hangingPunct="1"/>
            <a:r>
              <a:rPr lang="en-GB" smtClean="0"/>
              <a:t>Using whatever polar pattern we wish…</a:t>
            </a:r>
          </a:p>
          <a:p>
            <a:pPr eaLnBrk="1" hangingPunct="1"/>
            <a:r>
              <a:rPr lang="en-GB" smtClean="0"/>
              <a:t>…how do we decide what we use for:</a:t>
            </a:r>
          </a:p>
        </p:txBody>
      </p:sp>
      <p:grpSp>
        <p:nvGrpSpPr>
          <p:cNvPr id="27651" name="Group 1214"/>
          <p:cNvGrpSpPr>
            <a:grpSpLocks/>
          </p:cNvGrpSpPr>
          <p:nvPr/>
        </p:nvGrpSpPr>
        <p:grpSpPr bwMode="auto">
          <a:xfrm>
            <a:off x="3255963" y="3268663"/>
            <a:ext cx="2617787" cy="2603500"/>
            <a:chOff x="2460" y="2199"/>
            <a:chExt cx="1741" cy="1731"/>
          </a:xfrm>
        </p:grpSpPr>
        <p:grpSp>
          <p:nvGrpSpPr>
            <p:cNvPr id="27652" name="Group 1188"/>
            <p:cNvGrpSpPr>
              <a:grpSpLocks/>
            </p:cNvGrpSpPr>
            <p:nvPr/>
          </p:nvGrpSpPr>
          <p:grpSpPr bwMode="auto">
            <a:xfrm rot="-9480000">
              <a:off x="2875" y="3748"/>
              <a:ext cx="272" cy="182"/>
              <a:chOff x="2018" y="1933"/>
              <a:chExt cx="272" cy="182"/>
            </a:xfrm>
          </p:grpSpPr>
          <p:sp>
            <p:nvSpPr>
              <p:cNvPr id="27674" name="Rectangle 1186"/>
              <p:cNvSpPr>
                <a:spLocks noChangeArrowheads="1"/>
              </p:cNvSpPr>
              <p:nvPr/>
            </p:nvSpPr>
            <p:spPr bwMode="auto">
              <a:xfrm>
                <a:off x="2018" y="1933"/>
                <a:ext cx="272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27675" name="AutoShape 1187"/>
              <p:cNvSpPr>
                <a:spLocks noChangeArrowheads="1"/>
              </p:cNvSpPr>
              <p:nvPr/>
            </p:nvSpPr>
            <p:spPr bwMode="auto">
              <a:xfrm flipV="1">
                <a:off x="2064" y="2069"/>
                <a:ext cx="181" cy="4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35 w 21600"/>
                  <a:gd name="T13" fmla="*/ 4696 h 21600"/>
                  <a:gd name="T14" fmla="*/ 17065 w 21600"/>
                  <a:gd name="T15" fmla="*/ 1690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27653" name="Group 1189"/>
            <p:cNvGrpSpPr>
              <a:grpSpLocks/>
            </p:cNvGrpSpPr>
            <p:nvPr/>
          </p:nvGrpSpPr>
          <p:grpSpPr bwMode="auto">
            <a:xfrm rot="9480000">
              <a:off x="3523" y="3748"/>
              <a:ext cx="272" cy="182"/>
              <a:chOff x="2018" y="1933"/>
              <a:chExt cx="272" cy="182"/>
            </a:xfrm>
          </p:grpSpPr>
          <p:sp>
            <p:nvSpPr>
              <p:cNvPr id="27672" name="Rectangle 1190"/>
              <p:cNvSpPr>
                <a:spLocks noChangeArrowheads="1"/>
              </p:cNvSpPr>
              <p:nvPr/>
            </p:nvSpPr>
            <p:spPr bwMode="auto">
              <a:xfrm>
                <a:off x="2018" y="1933"/>
                <a:ext cx="272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27673" name="AutoShape 1191"/>
              <p:cNvSpPr>
                <a:spLocks noChangeArrowheads="1"/>
              </p:cNvSpPr>
              <p:nvPr/>
            </p:nvSpPr>
            <p:spPr bwMode="auto">
              <a:xfrm flipV="1">
                <a:off x="2064" y="2069"/>
                <a:ext cx="181" cy="4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35 w 21600"/>
                  <a:gd name="T13" fmla="*/ 4696 h 21600"/>
                  <a:gd name="T14" fmla="*/ 17065 w 21600"/>
                  <a:gd name="T15" fmla="*/ 1690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27654" name="Group 1192"/>
            <p:cNvGrpSpPr>
              <a:grpSpLocks/>
            </p:cNvGrpSpPr>
            <p:nvPr/>
          </p:nvGrpSpPr>
          <p:grpSpPr bwMode="auto">
            <a:xfrm rot="6780000">
              <a:off x="3974" y="3294"/>
              <a:ext cx="272" cy="182"/>
              <a:chOff x="2018" y="1933"/>
              <a:chExt cx="272" cy="182"/>
            </a:xfrm>
          </p:grpSpPr>
          <p:sp>
            <p:nvSpPr>
              <p:cNvPr id="27670" name="Rectangle 1193"/>
              <p:cNvSpPr>
                <a:spLocks noChangeArrowheads="1"/>
              </p:cNvSpPr>
              <p:nvPr/>
            </p:nvSpPr>
            <p:spPr bwMode="auto">
              <a:xfrm>
                <a:off x="2018" y="1933"/>
                <a:ext cx="272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27671" name="AutoShape 1194"/>
              <p:cNvSpPr>
                <a:spLocks noChangeArrowheads="1"/>
              </p:cNvSpPr>
              <p:nvPr/>
            </p:nvSpPr>
            <p:spPr bwMode="auto">
              <a:xfrm flipV="1">
                <a:off x="2064" y="2069"/>
                <a:ext cx="181" cy="4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35 w 21600"/>
                  <a:gd name="T13" fmla="*/ 4696 h 21600"/>
                  <a:gd name="T14" fmla="*/ 17065 w 21600"/>
                  <a:gd name="T15" fmla="*/ 1690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27655" name="Group 1195"/>
            <p:cNvGrpSpPr>
              <a:grpSpLocks/>
            </p:cNvGrpSpPr>
            <p:nvPr/>
          </p:nvGrpSpPr>
          <p:grpSpPr bwMode="auto">
            <a:xfrm rot="4080000">
              <a:off x="3969" y="2659"/>
              <a:ext cx="272" cy="182"/>
              <a:chOff x="2018" y="1933"/>
              <a:chExt cx="272" cy="182"/>
            </a:xfrm>
          </p:grpSpPr>
          <p:sp>
            <p:nvSpPr>
              <p:cNvPr id="27668" name="Rectangle 1196"/>
              <p:cNvSpPr>
                <a:spLocks noChangeArrowheads="1"/>
              </p:cNvSpPr>
              <p:nvPr/>
            </p:nvSpPr>
            <p:spPr bwMode="auto">
              <a:xfrm>
                <a:off x="2018" y="1933"/>
                <a:ext cx="272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27669" name="AutoShape 1197"/>
              <p:cNvSpPr>
                <a:spLocks noChangeArrowheads="1"/>
              </p:cNvSpPr>
              <p:nvPr/>
            </p:nvSpPr>
            <p:spPr bwMode="auto">
              <a:xfrm flipV="1">
                <a:off x="2064" y="2069"/>
                <a:ext cx="181" cy="4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35 w 21600"/>
                  <a:gd name="T13" fmla="*/ 4696 h 21600"/>
                  <a:gd name="T14" fmla="*/ 17065 w 21600"/>
                  <a:gd name="T15" fmla="*/ 1690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27656" name="Group 1198"/>
            <p:cNvGrpSpPr>
              <a:grpSpLocks/>
            </p:cNvGrpSpPr>
            <p:nvPr/>
          </p:nvGrpSpPr>
          <p:grpSpPr bwMode="auto">
            <a:xfrm rot="1380000">
              <a:off x="3523" y="2199"/>
              <a:ext cx="272" cy="182"/>
              <a:chOff x="2018" y="1933"/>
              <a:chExt cx="272" cy="182"/>
            </a:xfrm>
          </p:grpSpPr>
          <p:sp>
            <p:nvSpPr>
              <p:cNvPr id="27666" name="Rectangle 1199"/>
              <p:cNvSpPr>
                <a:spLocks noChangeArrowheads="1"/>
              </p:cNvSpPr>
              <p:nvPr/>
            </p:nvSpPr>
            <p:spPr bwMode="auto">
              <a:xfrm>
                <a:off x="2018" y="1933"/>
                <a:ext cx="272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27667" name="AutoShape 1200"/>
              <p:cNvSpPr>
                <a:spLocks noChangeArrowheads="1"/>
              </p:cNvSpPr>
              <p:nvPr/>
            </p:nvSpPr>
            <p:spPr bwMode="auto">
              <a:xfrm flipV="1">
                <a:off x="2064" y="2069"/>
                <a:ext cx="181" cy="4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35 w 21600"/>
                  <a:gd name="T13" fmla="*/ 4696 h 21600"/>
                  <a:gd name="T14" fmla="*/ 17065 w 21600"/>
                  <a:gd name="T15" fmla="*/ 1690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27657" name="Group 1201"/>
            <p:cNvGrpSpPr>
              <a:grpSpLocks/>
            </p:cNvGrpSpPr>
            <p:nvPr/>
          </p:nvGrpSpPr>
          <p:grpSpPr bwMode="auto">
            <a:xfrm rot="-6780000">
              <a:off x="2421" y="3294"/>
              <a:ext cx="272" cy="182"/>
              <a:chOff x="2018" y="1933"/>
              <a:chExt cx="272" cy="182"/>
            </a:xfrm>
          </p:grpSpPr>
          <p:sp>
            <p:nvSpPr>
              <p:cNvPr id="27664" name="Rectangle 1202"/>
              <p:cNvSpPr>
                <a:spLocks noChangeArrowheads="1"/>
              </p:cNvSpPr>
              <p:nvPr/>
            </p:nvSpPr>
            <p:spPr bwMode="auto">
              <a:xfrm>
                <a:off x="2018" y="1933"/>
                <a:ext cx="272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27665" name="AutoShape 1203"/>
              <p:cNvSpPr>
                <a:spLocks noChangeArrowheads="1"/>
              </p:cNvSpPr>
              <p:nvPr/>
            </p:nvSpPr>
            <p:spPr bwMode="auto">
              <a:xfrm flipV="1">
                <a:off x="2064" y="2069"/>
                <a:ext cx="181" cy="4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35 w 21600"/>
                  <a:gd name="T13" fmla="*/ 4696 h 21600"/>
                  <a:gd name="T14" fmla="*/ 17065 w 21600"/>
                  <a:gd name="T15" fmla="*/ 1690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27658" name="Group 1204"/>
            <p:cNvGrpSpPr>
              <a:grpSpLocks/>
            </p:cNvGrpSpPr>
            <p:nvPr/>
          </p:nvGrpSpPr>
          <p:grpSpPr bwMode="auto">
            <a:xfrm rot="-4080000">
              <a:off x="2415" y="2628"/>
              <a:ext cx="272" cy="182"/>
              <a:chOff x="2018" y="1933"/>
              <a:chExt cx="272" cy="182"/>
            </a:xfrm>
          </p:grpSpPr>
          <p:sp>
            <p:nvSpPr>
              <p:cNvPr id="27662" name="Rectangle 1205"/>
              <p:cNvSpPr>
                <a:spLocks noChangeArrowheads="1"/>
              </p:cNvSpPr>
              <p:nvPr/>
            </p:nvSpPr>
            <p:spPr bwMode="auto">
              <a:xfrm>
                <a:off x="2018" y="1933"/>
                <a:ext cx="272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27663" name="AutoShape 1206"/>
              <p:cNvSpPr>
                <a:spLocks noChangeArrowheads="1"/>
              </p:cNvSpPr>
              <p:nvPr/>
            </p:nvSpPr>
            <p:spPr bwMode="auto">
              <a:xfrm flipV="1">
                <a:off x="2064" y="2069"/>
                <a:ext cx="181" cy="4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35 w 21600"/>
                  <a:gd name="T13" fmla="*/ 4696 h 21600"/>
                  <a:gd name="T14" fmla="*/ 17065 w 21600"/>
                  <a:gd name="T15" fmla="*/ 1690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27659" name="Group 1207"/>
            <p:cNvGrpSpPr>
              <a:grpSpLocks/>
            </p:cNvGrpSpPr>
            <p:nvPr/>
          </p:nvGrpSpPr>
          <p:grpSpPr bwMode="auto">
            <a:xfrm rot="-1380000">
              <a:off x="2866" y="2200"/>
              <a:ext cx="272" cy="182"/>
              <a:chOff x="2018" y="1933"/>
              <a:chExt cx="272" cy="182"/>
            </a:xfrm>
          </p:grpSpPr>
          <p:sp>
            <p:nvSpPr>
              <p:cNvPr id="27660" name="Rectangle 1208"/>
              <p:cNvSpPr>
                <a:spLocks noChangeArrowheads="1"/>
              </p:cNvSpPr>
              <p:nvPr/>
            </p:nvSpPr>
            <p:spPr bwMode="auto">
              <a:xfrm>
                <a:off x="2018" y="1933"/>
                <a:ext cx="272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27661" name="AutoShape 1209"/>
              <p:cNvSpPr>
                <a:spLocks noChangeArrowheads="1"/>
              </p:cNvSpPr>
              <p:nvPr/>
            </p:nvSpPr>
            <p:spPr bwMode="auto">
              <a:xfrm flipV="1">
                <a:off x="2064" y="2069"/>
                <a:ext cx="181" cy="4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35 w 21600"/>
                  <a:gd name="T13" fmla="*/ 4696 h 21600"/>
                  <a:gd name="T14" fmla="*/ 17065 w 21600"/>
                  <a:gd name="T15" fmla="*/ 1690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45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0"/>
            <a:ext cx="7315200" cy="795338"/>
          </a:xfrm>
        </p:spPr>
        <p:txBody>
          <a:bodyPr/>
          <a:lstStyle/>
          <a:p>
            <a:pPr eaLnBrk="1" hangingPunct="1"/>
            <a:r>
              <a:rPr lang="en-GB" smtClean="0"/>
              <a:t>What is ‘Ambisonics’?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914400"/>
            <a:ext cx="7315200" cy="4905375"/>
          </a:xfrm>
        </p:spPr>
        <p:txBody>
          <a:bodyPr>
            <a:normAutofit/>
          </a:bodyPr>
          <a:lstStyle/>
          <a:p>
            <a:pPr eaLnBrk="1" hangingPunct="1"/>
            <a:r>
              <a:rPr lang="en-GB" dirty="0" smtClean="0"/>
              <a:t>What is </a:t>
            </a:r>
            <a:r>
              <a:rPr lang="en-GB" dirty="0" err="1" smtClean="0"/>
              <a:t>Ambisonics</a:t>
            </a:r>
            <a:r>
              <a:rPr lang="en-GB" dirty="0" smtClean="0"/>
              <a:t>?</a:t>
            </a:r>
          </a:p>
          <a:p>
            <a:pPr lvl="1"/>
            <a:r>
              <a:rPr lang="en-GB" dirty="0"/>
              <a:t>It is </a:t>
            </a:r>
            <a:r>
              <a:rPr lang="en-GB" dirty="0" smtClean="0"/>
              <a:t>isotropic (uniformity in all orientations) – it makes no assumptions of front dominance etc.</a:t>
            </a:r>
          </a:p>
          <a:p>
            <a:pPr lvl="1" eaLnBrk="1" hangingPunct="1"/>
            <a:r>
              <a:rPr lang="en-GB" dirty="0" smtClean="0"/>
              <a:t>A system where the spatial encoding of the audio is separate from the decoding of that audio to a set of speakers.</a:t>
            </a:r>
          </a:p>
          <a:p>
            <a:pPr lvl="1" eaLnBrk="1" hangingPunct="1"/>
            <a:r>
              <a:rPr lang="en-GB" dirty="0" smtClean="0"/>
              <a:t>A set of rules and equations that help to optimise and quantify the performance of a multi-speaker audio presentation.</a:t>
            </a:r>
          </a:p>
          <a:p>
            <a:pPr lvl="1" eaLnBrk="1" hangingPunct="1"/>
            <a:r>
              <a:rPr lang="en-GB" dirty="0" smtClean="0"/>
              <a:t>A system based on coincident recording principles.</a:t>
            </a:r>
          </a:p>
          <a:p>
            <a:pPr lvl="1" eaLnBrk="1" hangingPunct="1"/>
            <a:r>
              <a:rPr lang="en-GB" dirty="0" smtClean="0"/>
              <a:t>An extendable system based on Spherical Harmonics (</a:t>
            </a:r>
            <a:r>
              <a:rPr lang="en-GB" dirty="0" err="1" smtClean="0"/>
              <a:t>mic</a:t>
            </a:r>
            <a:r>
              <a:rPr lang="en-GB" dirty="0" smtClean="0"/>
              <a:t> patterns!).</a:t>
            </a:r>
          </a:p>
          <a:p>
            <a:pPr lvl="1" eaLnBrk="1" hangingPunct="1"/>
            <a:r>
              <a:rPr lang="en-GB" dirty="0" smtClean="0"/>
              <a:t>A future proof audio format.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47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401638" y="0"/>
            <a:ext cx="7883525" cy="795338"/>
          </a:xfrm>
        </p:spPr>
        <p:txBody>
          <a:bodyPr/>
          <a:lstStyle/>
          <a:p>
            <a:pPr eaLnBrk="1" hangingPunct="1"/>
            <a:r>
              <a:rPr lang="en-GB" smtClean="0"/>
              <a:t>Why should you want it?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1638" y="1001713"/>
            <a:ext cx="7905750" cy="4751387"/>
          </a:xfrm>
        </p:spPr>
        <p:txBody>
          <a:bodyPr/>
          <a:lstStyle/>
          <a:p>
            <a:pPr eaLnBrk="1" hangingPunct="1"/>
            <a:r>
              <a:rPr lang="en-GB" dirty="0" smtClean="0"/>
              <a:t>Can be successfully decoded to many different speaker arrays:</a:t>
            </a:r>
          </a:p>
          <a:p>
            <a:pPr lvl="1" eaLnBrk="1" hangingPunct="1"/>
            <a:r>
              <a:rPr lang="en-GB" dirty="0" smtClean="0"/>
              <a:t>Mono</a:t>
            </a:r>
          </a:p>
          <a:p>
            <a:pPr lvl="2" eaLnBrk="1" hangingPunct="1"/>
            <a:r>
              <a:rPr lang="en-GB" dirty="0" smtClean="0"/>
              <a:t>Mono compatibility is still important!</a:t>
            </a:r>
          </a:p>
          <a:p>
            <a:pPr lvl="2" eaLnBrk="1" hangingPunct="1"/>
            <a:r>
              <a:rPr lang="en-GB" dirty="0" smtClean="0"/>
              <a:t>Just use W, </a:t>
            </a:r>
            <a:r>
              <a:rPr lang="en-GB" dirty="0" err="1" smtClean="0"/>
              <a:t>omni</a:t>
            </a:r>
            <a:r>
              <a:rPr lang="en-GB" dirty="0" smtClean="0"/>
              <a:t> feed!</a:t>
            </a:r>
          </a:p>
          <a:p>
            <a:pPr lvl="1" eaLnBrk="1" hangingPunct="1"/>
            <a:r>
              <a:rPr lang="en-GB" dirty="0" smtClean="0"/>
              <a:t>Stereo</a:t>
            </a:r>
          </a:p>
          <a:p>
            <a:pPr lvl="2" eaLnBrk="1" hangingPunct="1"/>
            <a:r>
              <a:rPr lang="en-GB" dirty="0" smtClean="0"/>
              <a:t>UHJ allows for stereo compatible </a:t>
            </a:r>
            <a:r>
              <a:rPr lang="en-GB" dirty="0" err="1" smtClean="0"/>
              <a:t>downmix</a:t>
            </a:r>
            <a:endParaRPr lang="en-GB" dirty="0" smtClean="0"/>
          </a:p>
          <a:p>
            <a:pPr lvl="2" eaLnBrk="1" hangingPunct="1"/>
            <a:r>
              <a:rPr lang="en-GB" dirty="0" smtClean="0"/>
              <a:t>Preserves level balance between sources…</a:t>
            </a:r>
          </a:p>
          <a:p>
            <a:pPr lvl="2" eaLnBrk="1" hangingPunct="1"/>
            <a:r>
              <a:rPr lang="en-GB" dirty="0" smtClean="0"/>
              <a:t>…and gives a predictable spatial representation</a:t>
            </a:r>
          </a:p>
          <a:p>
            <a:pPr lvl="2" eaLnBrk="1" hangingPunct="1"/>
            <a:r>
              <a:rPr lang="en-GB" dirty="0" smtClean="0"/>
              <a:t>Hard panning (only amplitude) is avoided, making headphone listening more natural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81C9-1C08-4FB2-863F-EFE47537BE3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4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oD WnB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D WnB" id="{7E162030-55BF-4BB1-99D2-C10C1EA860F3}" vid="{DACF98EA-8B36-4FA6-A868-1AF44DF6B5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UoD WnB</Template>
  <TotalTime>6062</TotalTime>
  <Words>1987</Words>
  <Application>Microsoft Office PowerPoint</Application>
  <PresentationFormat>On-screen Show (4:3)</PresentationFormat>
  <Paragraphs>459</Paragraphs>
  <Slides>59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ＭＳ Ｐゴシック</vt:lpstr>
      <vt:lpstr>Arial</vt:lpstr>
      <vt:lpstr>Calibri</vt:lpstr>
      <vt:lpstr>Calibri Light</vt:lpstr>
      <vt:lpstr>Cambria Math</vt:lpstr>
      <vt:lpstr>Courier New</vt:lpstr>
      <vt:lpstr>Symbol</vt:lpstr>
      <vt:lpstr>Wingdings</vt:lpstr>
      <vt:lpstr>UoD WnB</vt:lpstr>
      <vt:lpstr>Equation</vt:lpstr>
      <vt:lpstr>Picture</vt:lpstr>
      <vt:lpstr>Ambisonics Part 1</vt:lpstr>
      <vt:lpstr>How to explain Ambisonics?</vt:lpstr>
      <vt:lpstr>Combining Microphone Patterns</vt:lpstr>
      <vt:lpstr>Combining Figure of Eights</vt:lpstr>
      <vt:lpstr>The SoundField Microphone</vt:lpstr>
      <vt:lpstr>The SoundField Microphone</vt:lpstr>
      <vt:lpstr>How do we choose some mics?</vt:lpstr>
      <vt:lpstr>What is ‘Ambisonics’?</vt:lpstr>
      <vt:lpstr>Why should you want it?</vt:lpstr>
      <vt:lpstr>Why should you want it?</vt:lpstr>
      <vt:lpstr>Decoding - Projection</vt:lpstr>
      <vt:lpstr>How Do We Choose a Virtual Mic?</vt:lpstr>
      <vt:lpstr>Correct Reconstruction</vt:lpstr>
      <vt:lpstr>Vector Analysis</vt:lpstr>
      <vt:lpstr>1st Order Decoders</vt:lpstr>
      <vt:lpstr>Higher Order Ambisonics</vt:lpstr>
      <vt:lpstr>Polar Pattern Choice</vt:lpstr>
      <vt:lpstr>Decoding – Psuedo Inverse</vt:lpstr>
      <vt:lpstr>Spherical Harmonics</vt:lpstr>
      <vt:lpstr>Associated Legendre Polynomials</vt:lpstr>
      <vt:lpstr>Furse-Malham Set</vt:lpstr>
      <vt:lpstr>Normalisation Schemes</vt:lpstr>
      <vt:lpstr>Spherical Decomposition</vt:lpstr>
      <vt:lpstr>Decoding Matrix</vt:lpstr>
      <vt:lpstr>Invert a Matrix</vt:lpstr>
      <vt:lpstr>Invert a Matrix</vt:lpstr>
      <vt:lpstr>Invert a Matrix</vt:lpstr>
      <vt:lpstr>Psuedo Inverse</vt:lpstr>
      <vt:lpstr>Pinv C</vt:lpstr>
      <vt:lpstr>Polar Pattern</vt:lpstr>
      <vt:lpstr>How about a rectangle decode?</vt:lpstr>
      <vt:lpstr>Higher Orders</vt:lpstr>
      <vt:lpstr>Psycho-acoustic Optimisation</vt:lpstr>
      <vt:lpstr>Psycho-acoustic Optimisation</vt:lpstr>
      <vt:lpstr>In-phase</vt:lpstr>
      <vt:lpstr>End Result – 4 speaker Quad</vt:lpstr>
      <vt:lpstr>Visualisations</vt:lpstr>
      <vt:lpstr>Decoder Design</vt:lpstr>
      <vt:lpstr>Slightly irregular design</vt:lpstr>
      <vt:lpstr>1st Order Pseudo Inverse</vt:lpstr>
      <vt:lpstr>1st Order Pseudo Inverse</vt:lpstr>
      <vt:lpstr>2nd Order</vt:lpstr>
      <vt:lpstr>2nd Order</vt:lpstr>
      <vt:lpstr>Pressure &amp; Energy</vt:lpstr>
      <vt:lpstr>Four channel example</vt:lpstr>
      <vt:lpstr>24 Channel Example</vt:lpstr>
      <vt:lpstr>24 Speakers +/- 23°</vt:lpstr>
      <vt:lpstr>2nd Order</vt:lpstr>
      <vt:lpstr>Variable Order</vt:lpstr>
      <vt:lpstr>24 Speaker suppressed R channel</vt:lpstr>
      <vt:lpstr>Energy/Velocity Analysis</vt:lpstr>
      <vt:lpstr>Energy/Velocity Analysis</vt:lpstr>
      <vt:lpstr>Energy/Vector Analysis</vt:lpstr>
      <vt:lpstr>3rd Order</vt:lpstr>
      <vt:lpstr>3rd Order 3H1V</vt:lpstr>
      <vt:lpstr>3rd Order 3H1V</vt:lpstr>
      <vt:lpstr>3rd Order 3H1V</vt:lpstr>
      <vt:lpstr>3rd Order 3H1V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Ambisonics Part 1</dc:title>
  <dc:creator>Bruce Wiggins</dc:creator>
  <cp:lastModifiedBy>Bruce Wiggins</cp:lastModifiedBy>
  <cp:revision>80</cp:revision>
  <dcterms:created xsi:type="dcterms:W3CDTF">2016-02-18T12:18:48Z</dcterms:created>
  <dcterms:modified xsi:type="dcterms:W3CDTF">2016-02-29T13:04:22Z</dcterms:modified>
</cp:coreProperties>
</file>